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7" r:id="rId2"/>
    <p:sldMasterId id="2147483819" r:id="rId3"/>
    <p:sldMasterId id="2147483831" r:id="rId4"/>
  </p:sldMasterIdLst>
  <p:notesMasterIdLst>
    <p:notesMasterId r:id="rId41"/>
  </p:notesMasterIdLst>
  <p:sldIdLst>
    <p:sldId id="320" r:id="rId5"/>
    <p:sldId id="443" r:id="rId6"/>
    <p:sldId id="442" r:id="rId7"/>
    <p:sldId id="410" r:id="rId8"/>
    <p:sldId id="413" r:id="rId9"/>
    <p:sldId id="414" r:id="rId10"/>
    <p:sldId id="415" r:id="rId11"/>
    <p:sldId id="416" r:id="rId12"/>
    <p:sldId id="417" r:id="rId13"/>
    <p:sldId id="423" r:id="rId14"/>
    <p:sldId id="424" r:id="rId15"/>
    <p:sldId id="425" r:id="rId16"/>
    <p:sldId id="426" r:id="rId17"/>
    <p:sldId id="427" r:id="rId18"/>
    <p:sldId id="428" r:id="rId19"/>
    <p:sldId id="429" r:id="rId20"/>
    <p:sldId id="430" r:id="rId21"/>
    <p:sldId id="431" r:id="rId22"/>
    <p:sldId id="434" r:id="rId23"/>
    <p:sldId id="435" r:id="rId24"/>
    <p:sldId id="436" r:id="rId25"/>
    <p:sldId id="438" r:id="rId26"/>
    <p:sldId id="439" r:id="rId27"/>
    <p:sldId id="444" r:id="rId28"/>
    <p:sldId id="445" r:id="rId29"/>
    <p:sldId id="470" r:id="rId30"/>
    <p:sldId id="471" r:id="rId31"/>
    <p:sldId id="460" r:id="rId32"/>
    <p:sldId id="461" r:id="rId33"/>
    <p:sldId id="468" r:id="rId34"/>
    <p:sldId id="473" r:id="rId35"/>
    <p:sldId id="469" r:id="rId36"/>
    <p:sldId id="466" r:id="rId37"/>
    <p:sldId id="472" r:id="rId38"/>
    <p:sldId id="467" r:id="rId39"/>
    <p:sldId id="44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0" d="100"/>
          <a:sy n="60" d="100"/>
        </p:scale>
        <p:origin x="1458" y="4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979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v>RMSE</c:v>
          </c:tx>
          <c:invertIfNegative val="0"/>
          <c:dPt>
            <c:idx val="0"/>
            <c:invertIfNegative val="0"/>
            <c:bubble3D val="0"/>
            <c:spPr>
              <a:solidFill>
                <a:schemeClr val="tx1"/>
              </a:solidFill>
              <a:ln>
                <a:solidFill>
                  <a:sysClr val="windowText" lastClr="000000"/>
                </a:solidFill>
              </a:ln>
            </c:spPr>
            <c:extLst>
              <c:ext xmlns:c16="http://schemas.microsoft.com/office/drawing/2014/chart" uri="{C3380CC4-5D6E-409C-BE32-E72D297353CC}">
                <c16:uniqueId val="{00000001-43A4-489F-AD7A-1E3A69BBDEAC}"/>
              </c:ext>
            </c:extLst>
          </c:dPt>
          <c:dPt>
            <c:idx val="1"/>
            <c:invertIfNegative val="0"/>
            <c:bubble3D val="0"/>
            <c:spPr>
              <a:solidFill>
                <a:srgbClr val="0070C0"/>
              </a:solidFill>
              <a:ln>
                <a:solidFill>
                  <a:srgbClr val="0070C0"/>
                </a:solidFill>
              </a:ln>
            </c:spPr>
            <c:extLst>
              <c:ext xmlns:c16="http://schemas.microsoft.com/office/drawing/2014/chart" uri="{C3380CC4-5D6E-409C-BE32-E72D297353CC}">
                <c16:uniqueId val="{00000003-43A4-489F-AD7A-1E3A69BBDEAC}"/>
              </c:ext>
            </c:extLst>
          </c:dPt>
          <c:dPt>
            <c:idx val="2"/>
            <c:invertIfNegative val="0"/>
            <c:bubble3D val="0"/>
            <c:spPr>
              <a:solidFill>
                <a:srgbClr val="FF0000"/>
              </a:solidFill>
              <a:ln>
                <a:solidFill>
                  <a:srgbClr val="FF0000"/>
                </a:solidFill>
              </a:ln>
            </c:spPr>
            <c:extLst>
              <c:ext xmlns:c16="http://schemas.microsoft.com/office/drawing/2014/chart" uri="{C3380CC4-5D6E-409C-BE32-E72D297353CC}">
                <c16:uniqueId val="{00000005-43A4-489F-AD7A-1E3A69BBDEAC}"/>
              </c:ext>
            </c:extLst>
          </c:dPt>
          <c:dPt>
            <c:idx val="3"/>
            <c:invertIfNegative val="0"/>
            <c:bubble3D val="0"/>
            <c:spPr>
              <a:solidFill>
                <a:srgbClr val="00B050"/>
              </a:solidFill>
              <a:ln>
                <a:solidFill>
                  <a:srgbClr val="00B050"/>
                </a:solidFill>
              </a:ln>
            </c:spPr>
            <c:extLst>
              <c:ext xmlns:c16="http://schemas.microsoft.com/office/drawing/2014/chart" uri="{C3380CC4-5D6E-409C-BE32-E72D297353CC}">
                <c16:uniqueId val="{00000007-43A4-489F-AD7A-1E3A69BBDEAC}"/>
              </c:ext>
            </c:extLst>
          </c:dPt>
          <c:cat>
            <c:strRef>
              <c:f>Sheet1!$D$13:$G$13</c:f>
              <c:strCache>
                <c:ptCount val="4"/>
                <c:pt idx="0">
                  <c:v>3-hour latency</c:v>
                </c:pt>
                <c:pt idx="1">
                  <c:v>2-hour latency</c:v>
                </c:pt>
                <c:pt idx="2">
                  <c:v>1-hour latency</c:v>
                </c:pt>
                <c:pt idx="3">
                  <c:v>No latency</c:v>
                </c:pt>
              </c:strCache>
            </c:strRef>
          </c:cat>
          <c:val>
            <c:numRef>
              <c:f>Sheet1!$D$14:$G$14</c:f>
              <c:numCache>
                <c:formatCode>General</c:formatCode>
                <c:ptCount val="4"/>
                <c:pt idx="0">
                  <c:v>0.51141000000000003</c:v>
                </c:pt>
                <c:pt idx="1">
                  <c:v>0.49978999999999996</c:v>
                </c:pt>
                <c:pt idx="2">
                  <c:v>0.49640000000000006</c:v>
                </c:pt>
                <c:pt idx="3">
                  <c:v>0.49162</c:v>
                </c:pt>
              </c:numCache>
            </c:numRef>
          </c:val>
          <c:extLst>
            <c:ext xmlns:c16="http://schemas.microsoft.com/office/drawing/2014/chart" uri="{C3380CC4-5D6E-409C-BE32-E72D297353CC}">
              <c16:uniqueId val="{00000008-43A4-489F-AD7A-1E3A69BBDEAC}"/>
            </c:ext>
          </c:extLst>
        </c:ser>
        <c:dLbls>
          <c:showLegendKey val="0"/>
          <c:showVal val="0"/>
          <c:showCatName val="0"/>
          <c:showSerName val="0"/>
          <c:showPercent val="0"/>
          <c:showBubbleSize val="0"/>
        </c:dLbls>
        <c:gapWidth val="150"/>
        <c:axId val="84058112"/>
        <c:axId val="84059648"/>
      </c:barChart>
      <c:catAx>
        <c:axId val="84058112"/>
        <c:scaling>
          <c:orientation val="minMax"/>
        </c:scaling>
        <c:delete val="0"/>
        <c:axPos val="b"/>
        <c:numFmt formatCode="General" sourceLinked="0"/>
        <c:majorTickMark val="out"/>
        <c:minorTickMark val="none"/>
        <c:tickLblPos val="nextTo"/>
        <c:txPr>
          <a:bodyPr/>
          <a:lstStyle/>
          <a:p>
            <a:pPr>
              <a:defRPr sz="1200"/>
            </a:pPr>
            <a:endParaRPr lang="en-US"/>
          </a:p>
        </c:txPr>
        <c:crossAx val="84059648"/>
        <c:crosses val="autoZero"/>
        <c:auto val="1"/>
        <c:lblAlgn val="ctr"/>
        <c:lblOffset val="100"/>
        <c:noMultiLvlLbl val="0"/>
      </c:catAx>
      <c:valAx>
        <c:axId val="84059648"/>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84058112"/>
        <c:crosses val="autoZero"/>
        <c:crossBetween val="between"/>
      </c:valAx>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E18FE3-8DF3-420B-9651-6E6B5686014D}" type="datetimeFigureOut">
              <a:rPr lang="en-US" smtClean="0"/>
              <a:t>6/24/2019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ECA59-819C-4E0B-8C86-E6695C2566FB}" type="slidenum">
              <a:rPr lang="en-US" smtClean="0"/>
              <a:t>‹#›</a:t>
            </a:fld>
            <a:endParaRPr lang="en-US"/>
          </a:p>
        </p:txBody>
      </p:sp>
    </p:spTree>
    <p:extLst>
      <p:ext uri="{BB962C8B-B14F-4D97-AF65-F5344CB8AC3E}">
        <p14:creationId xmlns:p14="http://schemas.microsoft.com/office/powerpoint/2010/main" val="45661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DDAE9-68C3-4396-A1BD-F8EEF8347B41}"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1856971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DDAE9-68C3-4396-A1BD-F8EEF8347B41}"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418793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DDAE9-68C3-4396-A1BD-F8EEF8347B41}"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351611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6B5D0145-1CA2-412F-99E8-88A4F8951040}" type="datetimeFigureOut">
              <a:rPr lang="en-US"/>
              <a:pPr>
                <a:defRPr/>
              </a:pPr>
              <a:t>6/24/2019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9127941A-1841-45BE-AF8E-ECFE13D747CA}" type="slidenum">
              <a:rPr lang="en-US"/>
              <a:pPr>
                <a:defRPr/>
              </a:pPr>
              <a:t>‹#›</a:t>
            </a:fld>
            <a:endParaRPr lang="en-US"/>
          </a:p>
        </p:txBody>
      </p:sp>
    </p:spTree>
    <p:extLst>
      <p:ext uri="{BB962C8B-B14F-4D97-AF65-F5344CB8AC3E}">
        <p14:creationId xmlns:p14="http://schemas.microsoft.com/office/powerpoint/2010/main" val="177951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8622A026-8937-413C-A3B2-C147C0CE8CA5}" type="datetimeFigureOut">
              <a:rPr lang="en-US"/>
              <a:pPr>
                <a:defRPr/>
              </a:pPr>
              <a:t>6/24/2019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AE4FC75B-C644-41A5-8746-783498CE83B7}" type="slidenum">
              <a:rPr lang="en-US"/>
              <a:pPr>
                <a:defRPr/>
              </a:pPr>
              <a:t>‹#›</a:t>
            </a:fld>
            <a:endParaRPr lang="en-US"/>
          </a:p>
        </p:txBody>
      </p:sp>
    </p:spTree>
    <p:extLst>
      <p:ext uri="{BB962C8B-B14F-4D97-AF65-F5344CB8AC3E}">
        <p14:creationId xmlns:p14="http://schemas.microsoft.com/office/powerpoint/2010/main" val="2251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331BC188-4928-40CC-A54A-0A34640BC412}" type="datetimeFigureOut">
              <a:rPr lang="en-US"/>
              <a:pPr>
                <a:defRPr/>
              </a:pPr>
              <a:t>6/24/2019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0A9BE195-7C69-411F-93EC-852848097C09}" type="slidenum">
              <a:rPr lang="en-US"/>
              <a:pPr>
                <a:defRPr/>
              </a:pPr>
              <a:t>‹#›</a:t>
            </a:fld>
            <a:endParaRPr lang="en-US"/>
          </a:p>
        </p:txBody>
      </p:sp>
    </p:spTree>
    <p:extLst>
      <p:ext uri="{BB962C8B-B14F-4D97-AF65-F5344CB8AC3E}">
        <p14:creationId xmlns:p14="http://schemas.microsoft.com/office/powerpoint/2010/main" val="2466986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BDEED9BF-2237-4825-B00D-8CBDE20D34FD}" type="datetimeFigureOut">
              <a:rPr lang="en-US"/>
              <a:pPr>
                <a:defRPr/>
              </a:pPr>
              <a:t>6/24/2019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0627C46A-1DAA-45B8-8D27-1EE53089167C}" type="slidenum">
              <a:rPr lang="en-US"/>
              <a:pPr>
                <a:defRPr/>
              </a:pPr>
              <a:t>‹#›</a:t>
            </a:fld>
            <a:endParaRPr lang="en-US"/>
          </a:p>
        </p:txBody>
      </p:sp>
    </p:spTree>
    <p:extLst>
      <p:ext uri="{BB962C8B-B14F-4D97-AF65-F5344CB8AC3E}">
        <p14:creationId xmlns:p14="http://schemas.microsoft.com/office/powerpoint/2010/main" val="248733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446CA0BF-D26E-4344-B410-4FB3B623238E}" type="datetimeFigureOut">
              <a:rPr lang="en-US"/>
              <a:pPr>
                <a:defRPr/>
              </a:pPr>
              <a:t>6/24/2019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B226FCC9-F3A5-4E30-B386-F9FD01232C49}" type="slidenum">
              <a:rPr lang="en-US"/>
              <a:pPr>
                <a:defRPr/>
              </a:pPr>
              <a:t>‹#›</a:t>
            </a:fld>
            <a:endParaRPr lang="en-US"/>
          </a:p>
        </p:txBody>
      </p:sp>
    </p:spTree>
    <p:extLst>
      <p:ext uri="{BB962C8B-B14F-4D97-AF65-F5344CB8AC3E}">
        <p14:creationId xmlns:p14="http://schemas.microsoft.com/office/powerpoint/2010/main" val="2945713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9EB1DEE8-09DF-4DD2-8C38-5F33F11D1A18}" type="datetimeFigureOut">
              <a:rPr lang="en-US"/>
              <a:pPr>
                <a:defRPr/>
              </a:pPr>
              <a:t>6/24/2019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8C87827-B2C9-41CF-AA76-62F086ED3601}" type="slidenum">
              <a:rPr lang="en-US"/>
              <a:pPr>
                <a:defRPr/>
              </a:pPr>
              <a:t>‹#›</a:t>
            </a:fld>
            <a:endParaRPr lang="en-US"/>
          </a:p>
        </p:txBody>
      </p:sp>
    </p:spTree>
    <p:extLst>
      <p:ext uri="{BB962C8B-B14F-4D97-AF65-F5344CB8AC3E}">
        <p14:creationId xmlns:p14="http://schemas.microsoft.com/office/powerpoint/2010/main" val="2992765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0DE0AF14-9FA1-4C53-A267-1A6EB054A9CF}" type="datetimeFigureOut">
              <a:rPr lang="en-US"/>
              <a:pPr>
                <a:defRPr/>
              </a:pPr>
              <a:t>6/24/2019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0AA8B7EE-2E1E-404C-91CC-C462E177900E}" type="slidenum">
              <a:rPr lang="en-US"/>
              <a:pPr>
                <a:defRPr/>
              </a:pPr>
              <a:t>‹#›</a:t>
            </a:fld>
            <a:endParaRPr lang="en-US"/>
          </a:p>
        </p:txBody>
      </p:sp>
    </p:spTree>
    <p:extLst>
      <p:ext uri="{BB962C8B-B14F-4D97-AF65-F5344CB8AC3E}">
        <p14:creationId xmlns:p14="http://schemas.microsoft.com/office/powerpoint/2010/main" val="1409761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FAE22B56-AEBD-4D9F-B0CA-F59010AD5A62}" type="datetimeFigureOut">
              <a:rPr lang="en-US"/>
              <a:pPr>
                <a:defRPr/>
              </a:pPr>
              <a:t>6/24/2019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F14C04DF-2114-48D2-B898-ADB5DF121EFC}" type="slidenum">
              <a:rPr lang="en-US"/>
              <a:pPr>
                <a:defRPr/>
              </a:pPr>
              <a:t>‹#›</a:t>
            </a:fld>
            <a:endParaRPr lang="en-US"/>
          </a:p>
        </p:txBody>
      </p:sp>
    </p:spTree>
    <p:extLst>
      <p:ext uri="{BB962C8B-B14F-4D97-AF65-F5344CB8AC3E}">
        <p14:creationId xmlns:p14="http://schemas.microsoft.com/office/powerpoint/2010/main" val="76424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DDAE9-68C3-4396-A1BD-F8EEF8347B41}"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2892103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F97F5299-9EC0-4A08-977C-5A1205812DBE}" type="datetimeFigureOut">
              <a:rPr lang="en-US"/>
              <a:pPr>
                <a:defRPr/>
              </a:pPr>
              <a:t>6/24/2019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CBA6B9A4-11ED-402D-8F6B-8FC59CB9A63C}" type="slidenum">
              <a:rPr lang="en-US"/>
              <a:pPr>
                <a:defRPr/>
              </a:pPr>
              <a:t>‹#›</a:t>
            </a:fld>
            <a:endParaRPr lang="en-US"/>
          </a:p>
        </p:txBody>
      </p:sp>
    </p:spTree>
    <p:extLst>
      <p:ext uri="{BB962C8B-B14F-4D97-AF65-F5344CB8AC3E}">
        <p14:creationId xmlns:p14="http://schemas.microsoft.com/office/powerpoint/2010/main" val="3356717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4E61430A-B8B3-4B2B-9835-D88FB95EDA70}" type="datetimeFigureOut">
              <a:rPr lang="en-US"/>
              <a:pPr>
                <a:defRPr/>
              </a:pPr>
              <a:t>6/24/2019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F01C5B65-934B-49B2-ADB0-0F6DC8A75BA1}" type="slidenum">
              <a:rPr lang="en-US"/>
              <a:pPr>
                <a:defRPr/>
              </a:pPr>
              <a:t>‹#›</a:t>
            </a:fld>
            <a:endParaRPr lang="en-US"/>
          </a:p>
        </p:txBody>
      </p:sp>
    </p:spTree>
    <p:extLst>
      <p:ext uri="{BB962C8B-B14F-4D97-AF65-F5344CB8AC3E}">
        <p14:creationId xmlns:p14="http://schemas.microsoft.com/office/powerpoint/2010/main" val="156726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41DEEF2E-E0F0-45AE-8B34-83DC92D04F63}" type="datetimeFigureOut">
              <a:rPr lang="en-US"/>
              <a:pPr>
                <a:defRPr/>
              </a:pPr>
              <a:t>6/24/2019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8931B69B-D774-42AF-A2AC-02425188B4B9}" type="slidenum">
              <a:rPr lang="en-US"/>
              <a:pPr>
                <a:defRPr/>
              </a:pPr>
              <a:t>‹#›</a:t>
            </a:fld>
            <a:endParaRPr lang="en-US"/>
          </a:p>
        </p:txBody>
      </p:sp>
    </p:spTree>
    <p:extLst>
      <p:ext uri="{BB962C8B-B14F-4D97-AF65-F5344CB8AC3E}">
        <p14:creationId xmlns:p14="http://schemas.microsoft.com/office/powerpoint/2010/main" val="296367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03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006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69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087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311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402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55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7DDAE9-68C3-4396-A1BD-F8EEF8347B41}"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3310960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294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620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729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5D1BF-25BF-EE49-B803-7DC340B0A516}" type="datetimeFigureOut">
              <a:rPr lang="en-US" smtClean="0">
                <a:solidFill>
                  <a:prstClr val="black">
                    <a:tint val="75000"/>
                  </a:prstClr>
                </a:solidFill>
              </a:rPr>
              <a:pPr/>
              <a:t>6/24/2019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F748DA-0E2F-244F-A872-FFD96377A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339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46354FA1-9D9D-4648-B809-8ACCA2B6CAA3}" type="datetimeFigureOut">
              <a:rPr lang="en-US">
                <a:solidFill>
                  <a:prstClr val="black">
                    <a:tint val="75000"/>
                  </a:prstClr>
                </a:solidFill>
              </a:rPr>
              <a:pPr>
                <a:defRPr/>
              </a:pPr>
              <a:t>6/24/2019</a:t>
            </a:fld>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D4330D1D-35B8-44C3-8B14-42F70A6B2DDD}" type="slidenum">
              <a:rPr lang="en-US" altLang="en-US"/>
              <a:pPr>
                <a:defRPr/>
              </a:pPr>
              <a:t>‹#›</a:t>
            </a:fld>
            <a:endParaRPr lang="en-US" altLang="en-US"/>
          </a:p>
        </p:txBody>
      </p:sp>
    </p:spTree>
    <p:extLst>
      <p:ext uri="{BB962C8B-B14F-4D97-AF65-F5344CB8AC3E}">
        <p14:creationId xmlns:p14="http://schemas.microsoft.com/office/powerpoint/2010/main" val="4215480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BDEA7923-DCD3-43BC-9734-C74F16E6BD86}" type="datetimeFigureOut">
              <a:rPr lang="en-US">
                <a:solidFill>
                  <a:prstClr val="black">
                    <a:tint val="75000"/>
                  </a:prstClr>
                </a:solidFill>
              </a:rPr>
              <a:pPr>
                <a:defRPr/>
              </a:pPr>
              <a:t>6/24/2019</a:t>
            </a:fld>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02C50624-2808-4F6E-A833-6E1D15FB8158}" type="slidenum">
              <a:rPr lang="en-US" altLang="en-US"/>
              <a:pPr>
                <a:defRPr/>
              </a:pPr>
              <a:t>‹#›</a:t>
            </a:fld>
            <a:endParaRPr lang="en-US" altLang="en-US"/>
          </a:p>
        </p:txBody>
      </p:sp>
    </p:spTree>
    <p:extLst>
      <p:ext uri="{BB962C8B-B14F-4D97-AF65-F5344CB8AC3E}">
        <p14:creationId xmlns:p14="http://schemas.microsoft.com/office/powerpoint/2010/main" val="37325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43C2D34D-D986-4404-9405-37287DF06929}" type="datetimeFigureOut">
              <a:rPr lang="en-US">
                <a:solidFill>
                  <a:prstClr val="black">
                    <a:tint val="75000"/>
                  </a:prstClr>
                </a:solidFill>
              </a:rPr>
              <a:pPr>
                <a:defRPr/>
              </a:pPr>
              <a:t>6/24/2019</a:t>
            </a:fld>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EE9A5B12-4D25-42CA-B9FD-65DED535F139}" type="slidenum">
              <a:rPr lang="en-US" altLang="en-US"/>
              <a:pPr>
                <a:defRPr/>
              </a:pPr>
              <a:t>‹#›</a:t>
            </a:fld>
            <a:endParaRPr lang="en-US" altLang="en-US"/>
          </a:p>
        </p:txBody>
      </p:sp>
    </p:spTree>
    <p:extLst>
      <p:ext uri="{BB962C8B-B14F-4D97-AF65-F5344CB8AC3E}">
        <p14:creationId xmlns:p14="http://schemas.microsoft.com/office/powerpoint/2010/main" val="2734342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BCCDB923-740F-4938-8FB9-66EFD9F7CD15}" type="datetimeFigureOut">
              <a:rPr lang="en-US">
                <a:solidFill>
                  <a:prstClr val="black">
                    <a:tint val="75000"/>
                  </a:prstClr>
                </a:solidFill>
              </a:rPr>
              <a:pPr>
                <a:defRPr/>
              </a:pPr>
              <a:t>6/24/2019</a:t>
            </a:fld>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66375179-21F8-4BE6-827B-5FBC64BEEF0F}" type="slidenum">
              <a:rPr lang="en-US" altLang="en-US"/>
              <a:pPr>
                <a:defRPr/>
              </a:pPr>
              <a:t>‹#›</a:t>
            </a:fld>
            <a:endParaRPr lang="en-US" altLang="en-US"/>
          </a:p>
        </p:txBody>
      </p:sp>
    </p:spTree>
    <p:extLst>
      <p:ext uri="{BB962C8B-B14F-4D97-AF65-F5344CB8AC3E}">
        <p14:creationId xmlns:p14="http://schemas.microsoft.com/office/powerpoint/2010/main" val="2022481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10741BE7-74F0-4786-91B0-2BA6F547DB63}" type="datetimeFigureOut">
              <a:rPr lang="en-US">
                <a:solidFill>
                  <a:prstClr val="black">
                    <a:tint val="75000"/>
                  </a:prstClr>
                </a:solidFill>
              </a:rPr>
              <a:pPr>
                <a:defRPr/>
              </a:pPr>
              <a:t>6/24/2019</a:t>
            </a:fld>
            <a:endParaRPr lang="en-US">
              <a:solidFill>
                <a:prstClr val="black">
                  <a:tint val="75000"/>
                </a:prstClr>
              </a:solidFill>
            </a:endParaRPr>
          </a:p>
        </p:txBody>
      </p:sp>
      <p:sp>
        <p:nvSpPr>
          <p:cNvPr id="8"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p:cNvPr>
          <p:cNvSpPr>
            <a:spLocks noGrp="1"/>
          </p:cNvSpPr>
          <p:nvPr>
            <p:ph type="sldNum" sz="quarter" idx="12"/>
          </p:nvPr>
        </p:nvSpPr>
        <p:spPr/>
        <p:txBody>
          <a:bodyPr/>
          <a:lstStyle>
            <a:lvl1pPr>
              <a:defRPr/>
            </a:lvl1pPr>
          </a:lstStyle>
          <a:p>
            <a:pPr>
              <a:defRPr/>
            </a:pPr>
            <a:fld id="{C5E16E59-CA3B-4157-AA1F-328935602492}" type="slidenum">
              <a:rPr lang="en-US" altLang="en-US"/>
              <a:pPr>
                <a:defRPr/>
              </a:pPr>
              <a:t>‹#›</a:t>
            </a:fld>
            <a:endParaRPr lang="en-US" altLang="en-US"/>
          </a:p>
        </p:txBody>
      </p:sp>
    </p:spTree>
    <p:extLst>
      <p:ext uri="{BB962C8B-B14F-4D97-AF65-F5344CB8AC3E}">
        <p14:creationId xmlns:p14="http://schemas.microsoft.com/office/powerpoint/2010/main" val="3115256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72B12F37-8C42-4DE0-B24C-568B33CF7C54}" type="datetimeFigureOut">
              <a:rPr lang="en-US">
                <a:solidFill>
                  <a:prstClr val="black">
                    <a:tint val="75000"/>
                  </a:prstClr>
                </a:solidFill>
              </a:rPr>
              <a:pPr>
                <a:defRPr/>
              </a:pPr>
              <a:t>6/24/2019</a:t>
            </a:fld>
            <a:endParaRPr lang="en-US">
              <a:solidFill>
                <a:prstClr val="black">
                  <a:tint val="75000"/>
                </a:prstClr>
              </a:solidFill>
            </a:endParaRPr>
          </a:p>
        </p:txBody>
      </p:sp>
      <p:sp>
        <p:nvSpPr>
          <p:cNvPr id="4"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p:cNvPr>
          <p:cNvSpPr>
            <a:spLocks noGrp="1"/>
          </p:cNvSpPr>
          <p:nvPr>
            <p:ph type="sldNum" sz="quarter" idx="12"/>
          </p:nvPr>
        </p:nvSpPr>
        <p:spPr/>
        <p:txBody>
          <a:bodyPr/>
          <a:lstStyle>
            <a:lvl1pPr>
              <a:defRPr/>
            </a:lvl1pPr>
          </a:lstStyle>
          <a:p>
            <a:pPr>
              <a:defRPr/>
            </a:pPr>
            <a:fld id="{A7BC97AF-E43A-43E5-966F-3DBD94E7E179}" type="slidenum">
              <a:rPr lang="en-US" altLang="en-US"/>
              <a:pPr>
                <a:defRPr/>
              </a:pPr>
              <a:t>‹#›</a:t>
            </a:fld>
            <a:endParaRPr lang="en-US" altLang="en-US"/>
          </a:p>
        </p:txBody>
      </p:sp>
    </p:spTree>
    <p:extLst>
      <p:ext uri="{BB962C8B-B14F-4D97-AF65-F5344CB8AC3E}">
        <p14:creationId xmlns:p14="http://schemas.microsoft.com/office/powerpoint/2010/main" val="321379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DDAE9-68C3-4396-A1BD-F8EEF8347B41}"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2593879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C193AF9A-FF9D-441F-B344-7836CCAC0C98}" type="datetimeFigureOut">
              <a:rPr lang="en-US">
                <a:solidFill>
                  <a:prstClr val="black">
                    <a:tint val="75000"/>
                  </a:prstClr>
                </a:solidFill>
              </a:rPr>
              <a:pPr>
                <a:defRPr/>
              </a:pPr>
              <a:t>6/24/2019</a:t>
            </a:fld>
            <a:endParaRPr lang="en-US">
              <a:solidFill>
                <a:prstClr val="black">
                  <a:tint val="75000"/>
                </a:prstClr>
              </a:solidFill>
            </a:endParaRPr>
          </a:p>
        </p:txBody>
      </p:sp>
      <p:sp>
        <p:nvSpPr>
          <p:cNvPr id="3"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p:cNvPr>
          <p:cNvSpPr>
            <a:spLocks noGrp="1"/>
          </p:cNvSpPr>
          <p:nvPr>
            <p:ph type="sldNum" sz="quarter" idx="12"/>
          </p:nvPr>
        </p:nvSpPr>
        <p:spPr/>
        <p:txBody>
          <a:bodyPr/>
          <a:lstStyle>
            <a:lvl1pPr>
              <a:defRPr/>
            </a:lvl1pPr>
          </a:lstStyle>
          <a:p>
            <a:pPr>
              <a:defRPr/>
            </a:pPr>
            <a:fld id="{F7C58BB6-1843-4B49-9725-54CF70D90ADF}" type="slidenum">
              <a:rPr lang="en-US" altLang="en-US"/>
              <a:pPr>
                <a:defRPr/>
              </a:pPr>
              <a:t>‹#›</a:t>
            </a:fld>
            <a:endParaRPr lang="en-US" altLang="en-US"/>
          </a:p>
        </p:txBody>
      </p:sp>
    </p:spTree>
    <p:extLst>
      <p:ext uri="{BB962C8B-B14F-4D97-AF65-F5344CB8AC3E}">
        <p14:creationId xmlns:p14="http://schemas.microsoft.com/office/powerpoint/2010/main" val="2191580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FA263B9F-0685-425B-8E60-6C527836A666}" type="datetimeFigureOut">
              <a:rPr lang="en-US">
                <a:solidFill>
                  <a:prstClr val="black">
                    <a:tint val="75000"/>
                  </a:prstClr>
                </a:solidFill>
              </a:rPr>
              <a:pPr>
                <a:defRPr/>
              </a:pPr>
              <a:t>6/24/2019</a:t>
            </a:fld>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40DD47EF-680C-4ABC-96C0-54DA23941AF7}" type="slidenum">
              <a:rPr lang="en-US" altLang="en-US"/>
              <a:pPr>
                <a:defRPr/>
              </a:pPr>
              <a:t>‹#›</a:t>
            </a:fld>
            <a:endParaRPr lang="en-US" altLang="en-US"/>
          </a:p>
        </p:txBody>
      </p:sp>
    </p:spTree>
    <p:extLst>
      <p:ext uri="{BB962C8B-B14F-4D97-AF65-F5344CB8AC3E}">
        <p14:creationId xmlns:p14="http://schemas.microsoft.com/office/powerpoint/2010/main" val="3008499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238190C5-8DFD-430B-A197-6721BBBFC0FE}" type="datetimeFigureOut">
              <a:rPr lang="en-US">
                <a:solidFill>
                  <a:prstClr val="black">
                    <a:tint val="75000"/>
                  </a:prstClr>
                </a:solidFill>
              </a:rPr>
              <a:pPr>
                <a:defRPr/>
              </a:pPr>
              <a:t>6/24/2019</a:t>
            </a:fld>
            <a:endParaRPr lang="en-US">
              <a:solidFill>
                <a:prstClr val="black">
                  <a:tint val="75000"/>
                </a:prstClr>
              </a:solidFill>
            </a:endParaRPr>
          </a:p>
        </p:txBody>
      </p:sp>
      <p:sp>
        <p:nvSpPr>
          <p:cNvPr id="6"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p:cNvPr>
          <p:cNvSpPr>
            <a:spLocks noGrp="1"/>
          </p:cNvSpPr>
          <p:nvPr>
            <p:ph type="sldNum" sz="quarter" idx="12"/>
          </p:nvPr>
        </p:nvSpPr>
        <p:spPr/>
        <p:txBody>
          <a:bodyPr/>
          <a:lstStyle>
            <a:lvl1pPr>
              <a:defRPr/>
            </a:lvl1pPr>
          </a:lstStyle>
          <a:p>
            <a:pPr>
              <a:defRPr/>
            </a:pPr>
            <a:fld id="{24412C19-A195-4B56-9652-CE946429D1E0}" type="slidenum">
              <a:rPr lang="en-US" altLang="en-US"/>
              <a:pPr>
                <a:defRPr/>
              </a:pPr>
              <a:t>‹#›</a:t>
            </a:fld>
            <a:endParaRPr lang="en-US" altLang="en-US"/>
          </a:p>
        </p:txBody>
      </p:sp>
    </p:spTree>
    <p:extLst>
      <p:ext uri="{BB962C8B-B14F-4D97-AF65-F5344CB8AC3E}">
        <p14:creationId xmlns:p14="http://schemas.microsoft.com/office/powerpoint/2010/main" val="3969807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CB429E6C-ED0E-44BB-93DB-65F4D1D363F4}" type="datetimeFigureOut">
              <a:rPr lang="en-US">
                <a:solidFill>
                  <a:prstClr val="black">
                    <a:tint val="75000"/>
                  </a:prstClr>
                </a:solidFill>
              </a:rPr>
              <a:pPr>
                <a:defRPr/>
              </a:pPr>
              <a:t>6/24/2019</a:t>
            </a:fld>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AE2F96EF-A095-45C0-B3EB-15BDCE05BBB0}" type="slidenum">
              <a:rPr lang="en-US" altLang="en-US"/>
              <a:pPr>
                <a:defRPr/>
              </a:pPr>
              <a:t>‹#›</a:t>
            </a:fld>
            <a:endParaRPr lang="en-US" altLang="en-US"/>
          </a:p>
        </p:txBody>
      </p:sp>
    </p:spTree>
    <p:extLst>
      <p:ext uri="{BB962C8B-B14F-4D97-AF65-F5344CB8AC3E}">
        <p14:creationId xmlns:p14="http://schemas.microsoft.com/office/powerpoint/2010/main" val="2964294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9A19BB46-10AB-4E42-A22C-3CC6F0A4BA97}" type="datetimeFigureOut">
              <a:rPr lang="en-US">
                <a:solidFill>
                  <a:prstClr val="black">
                    <a:tint val="75000"/>
                  </a:prstClr>
                </a:solidFill>
              </a:rPr>
              <a:pPr>
                <a:defRPr/>
              </a:pPr>
              <a:t>6/24/2019</a:t>
            </a:fld>
            <a:endParaRPr lang="en-US">
              <a:solidFill>
                <a:prstClr val="black">
                  <a:tint val="75000"/>
                </a:prstClr>
              </a:solidFill>
            </a:endParaRPr>
          </a:p>
        </p:txBody>
      </p:sp>
      <p:sp>
        <p:nvSpPr>
          <p:cNvPr id="5" name="Footer Placeholder 4">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12"/>
          </p:nvPr>
        </p:nvSpPr>
        <p:spPr/>
        <p:txBody>
          <a:bodyPr/>
          <a:lstStyle>
            <a:lvl1pPr>
              <a:defRPr/>
            </a:lvl1pPr>
          </a:lstStyle>
          <a:p>
            <a:pPr>
              <a:defRPr/>
            </a:pPr>
            <a:fld id="{5CB811E9-71E2-49C5-A60C-79CD86AE23CC}" type="slidenum">
              <a:rPr lang="en-US" altLang="en-US"/>
              <a:pPr>
                <a:defRPr/>
              </a:pPr>
              <a:t>‹#›</a:t>
            </a:fld>
            <a:endParaRPr lang="en-US" altLang="en-US"/>
          </a:p>
        </p:txBody>
      </p:sp>
    </p:spTree>
    <p:extLst>
      <p:ext uri="{BB962C8B-B14F-4D97-AF65-F5344CB8AC3E}">
        <p14:creationId xmlns:p14="http://schemas.microsoft.com/office/powerpoint/2010/main" val="409967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7DDAE9-68C3-4396-A1BD-F8EEF8347B41}" type="datetimeFigureOut">
              <a:rPr lang="en-US" smtClean="0"/>
              <a:t>6/24/2019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224275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7DDAE9-68C3-4396-A1BD-F8EEF8347B41}" type="datetimeFigureOut">
              <a:rPr lang="en-US" smtClean="0"/>
              <a:t>6/24/2019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215149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9-68C3-4396-A1BD-F8EEF8347B41}" type="datetimeFigureOut">
              <a:rPr lang="en-US" smtClean="0"/>
              <a:t>6/24/2019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170376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DDAE9-68C3-4396-A1BD-F8EEF8347B41}"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377947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DDAE9-68C3-4396-A1BD-F8EEF8347B41}"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15607-8278-447B-93ED-0C0F920E924F}" type="slidenum">
              <a:rPr lang="en-US" smtClean="0"/>
              <a:t>‹#›</a:t>
            </a:fld>
            <a:endParaRPr lang="en-US"/>
          </a:p>
        </p:txBody>
      </p:sp>
    </p:spTree>
    <p:extLst>
      <p:ext uri="{BB962C8B-B14F-4D97-AF65-F5344CB8AC3E}">
        <p14:creationId xmlns:p14="http://schemas.microsoft.com/office/powerpoint/2010/main" val="407837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9-68C3-4396-A1BD-F8EEF8347B41}" type="datetimeFigureOut">
              <a:rPr lang="en-US" smtClean="0"/>
              <a:t>6/24/2019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15607-8278-447B-93ED-0C0F920E924F}" type="slidenum">
              <a:rPr lang="en-US" smtClean="0"/>
              <a:t>‹#›</a:t>
            </a:fld>
            <a:endParaRPr lang="en-US"/>
          </a:p>
        </p:txBody>
      </p:sp>
    </p:spTree>
    <p:extLst>
      <p:ext uri="{BB962C8B-B14F-4D97-AF65-F5344CB8AC3E}">
        <p14:creationId xmlns:p14="http://schemas.microsoft.com/office/powerpoint/2010/main" val="1354700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FD6B9784-D8CF-4052-A065-131319D81BB3}" type="datetimeFigureOut">
              <a:rPr lang="en-US"/>
              <a:pPr>
                <a:defRPr/>
              </a:pPr>
              <a:t>6/24/2019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72DCDF26-B276-464E-B207-420E8812D4CE}" type="slidenum">
              <a:rPr lang="en-US"/>
              <a:pPr>
                <a:defRPr/>
              </a:pPr>
              <a:t>‹#›</a:t>
            </a:fld>
            <a:endParaRPr lang="en-US"/>
          </a:p>
        </p:txBody>
      </p:sp>
    </p:spTree>
    <p:extLst>
      <p:ext uri="{BB962C8B-B14F-4D97-AF65-F5344CB8AC3E}">
        <p14:creationId xmlns:p14="http://schemas.microsoft.com/office/powerpoint/2010/main" val="275001263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765D1BF-25BF-EE49-B803-7DC340B0A516}" type="datetimeFigureOut">
              <a:rPr lang="en-US" smtClean="0">
                <a:solidFill>
                  <a:prstClr val="black">
                    <a:tint val="75000"/>
                  </a:prstClr>
                </a:solidFill>
                <a:ea typeface="ＭＳ Ｐゴシック" pitchFamily="34" charset="-128"/>
                <a:cs typeface="Arial"/>
                <a:sym typeface="Arial"/>
              </a:rPr>
              <a:pPr defTabSz="457200"/>
              <a:t>6/24/2019</a:t>
            </a:fld>
            <a:endParaRPr lang="en-US">
              <a:solidFill>
                <a:prstClr val="black">
                  <a:tint val="75000"/>
                </a:prstClr>
              </a:solidFill>
              <a:ea typeface="ＭＳ Ｐゴシック" pitchFamily="34" charset="-128"/>
              <a:cs typeface="Arial"/>
              <a:sym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a typeface="ＭＳ Ｐゴシック" pitchFamily="34" charset="-128"/>
              <a:cs typeface="Arial"/>
              <a:sym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F748DA-0E2F-244F-A872-FFD96377A56F}" type="slidenum">
              <a:rPr lang="en-US" smtClean="0">
                <a:solidFill>
                  <a:prstClr val="black">
                    <a:tint val="75000"/>
                  </a:prstClr>
                </a:solidFill>
                <a:ea typeface="ＭＳ Ｐゴシック" pitchFamily="34" charset="-128"/>
                <a:cs typeface="Arial"/>
                <a:sym typeface="Arial"/>
              </a:rPr>
              <a:pPr defTabSz="457200"/>
              <a:t>‹#›</a:t>
            </a:fld>
            <a:endParaRPr lang="en-US">
              <a:solidFill>
                <a:prstClr val="black">
                  <a:tint val="75000"/>
                </a:prstClr>
              </a:solidFill>
              <a:ea typeface="ＭＳ Ｐゴシック" pitchFamily="34" charset="-128"/>
              <a:cs typeface="Arial"/>
              <a:sym typeface="Arial"/>
            </a:endParaRPr>
          </a:p>
        </p:txBody>
      </p:sp>
    </p:spTree>
    <p:extLst>
      <p:ext uri="{BB962C8B-B14F-4D97-AF65-F5344CB8AC3E}">
        <p14:creationId xmlns:p14="http://schemas.microsoft.com/office/powerpoint/2010/main" val="113206180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9A243D6-CFDC-4712-901F-18A5AE8664C6}" type="datetimeFigureOut">
              <a:rPr lang="en-US">
                <a:solidFill>
                  <a:prstClr val="black">
                    <a:tint val="75000"/>
                  </a:prstClr>
                </a:solidFill>
              </a:rPr>
              <a:pPr>
                <a:defRPr/>
              </a:pPr>
              <a:t>6/24/2019</a:t>
            </a:fld>
            <a:endParaRPr lang="en-US">
              <a:solidFill>
                <a:prstClr val="black">
                  <a:tint val="75000"/>
                </a:prstClr>
              </a:solidFill>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2741EA4B-D393-4025-AEC4-2DC406D8E9D3}"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69349446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1.xml"/><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70224" y="6096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lvl="0">
              <a:defRPr/>
            </a:pPr>
            <a:r>
              <a:rPr lang="en-US" altLang="zh-CN" sz="3200" kern="0" dirty="0" smtClean="0">
                <a:solidFill>
                  <a:srgbClr val="0000FF"/>
                </a:solidFill>
                <a:latin typeface="Arial"/>
              </a:rPr>
              <a:t>The Applications </a:t>
            </a:r>
            <a:r>
              <a:rPr lang="en-US" altLang="zh-CN" sz="3200" kern="0" dirty="0">
                <a:solidFill>
                  <a:srgbClr val="0000FF"/>
                </a:solidFill>
                <a:latin typeface="Arial"/>
              </a:rPr>
              <a:t>of Low Latency Direct Broadcast </a:t>
            </a:r>
            <a:r>
              <a:rPr lang="en-US" altLang="zh-CN" sz="3200" kern="0" dirty="0" smtClean="0">
                <a:solidFill>
                  <a:srgbClr val="0000FF"/>
                </a:solidFill>
                <a:latin typeface="Arial"/>
              </a:rPr>
              <a:t>Satellite Data </a:t>
            </a:r>
            <a:r>
              <a:rPr lang="en-US" altLang="zh-CN" sz="3200" kern="0" dirty="0">
                <a:solidFill>
                  <a:srgbClr val="0000FF"/>
                </a:solidFill>
                <a:latin typeface="Arial"/>
              </a:rPr>
              <a:t>in Regional NWP</a:t>
            </a:r>
            <a:endParaRPr kumimoji="0" lang="en-US" sz="3200" b="0" i="0" u="none" strike="noStrike" kern="0" cap="none" spc="0" normalizeH="0" baseline="0" noProof="0" dirty="0" smtClean="0">
              <a:ln>
                <a:noFill/>
              </a:ln>
              <a:solidFill>
                <a:srgbClr val="0000FF"/>
              </a:solidFill>
              <a:effectLst/>
              <a:uLnTx/>
              <a:uFillTx/>
              <a:latin typeface="Arial"/>
            </a:endParaRPr>
          </a:p>
        </p:txBody>
      </p:sp>
      <p:sp>
        <p:nvSpPr>
          <p:cNvPr id="6" name="Rectangle 3"/>
          <p:cNvSpPr txBox="1">
            <a:spLocks noRot="1" noChangeArrowheads="1"/>
          </p:cNvSpPr>
          <p:nvPr/>
        </p:nvSpPr>
        <p:spPr bwMode="auto">
          <a:xfrm>
            <a:off x="304800" y="1981200"/>
            <a:ext cx="8915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folHlink"/>
              </a:buClr>
              <a:buFont typeface="Wingdings" pitchFamily="2" charset="2"/>
              <a:buNone/>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lr>
                <a:schemeClr val="folHlink"/>
              </a:buClr>
              <a:buFont typeface="Wingdings" pitchFamily="2" charset="2"/>
              <a:buChar char="§"/>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lr>
                <a:schemeClr val="folHlink"/>
              </a:buClr>
              <a:buFont typeface="Wingdings" pitchFamily="2" charset="2"/>
              <a:buChar char="§"/>
              <a:defRPr sz="2000">
                <a:solidFill>
                  <a:schemeClr val="tx1"/>
                </a:solidFill>
                <a:latin typeface="+mn-lt"/>
                <a:ea typeface="SimSun" pitchFamily="2" charset="-122"/>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endParaRPr lang="en-US" altLang="zh-CN" b="1" kern="0" dirty="0" smtClean="0">
              <a:solidFill>
                <a:srgbClr val="000000"/>
              </a:solidFill>
              <a:latin typeface="Arial"/>
            </a:endParaRPr>
          </a:p>
          <a:p>
            <a:pPr lvl="0">
              <a:buClr>
                <a:srgbClr val="FF6600"/>
              </a:buClr>
              <a:defRPr/>
            </a:pPr>
            <a:r>
              <a:rPr lang="en-US" altLang="zh-CN" sz="2400" kern="0" dirty="0" smtClean="0">
                <a:solidFill>
                  <a:srgbClr val="000000"/>
                </a:solidFill>
                <a:latin typeface="Arial"/>
              </a:rPr>
              <a:t>Jun Li</a:t>
            </a:r>
            <a:r>
              <a:rPr lang="en-US" altLang="zh-CN" sz="2400" kern="0" baseline="30000" dirty="0" smtClean="0">
                <a:solidFill>
                  <a:srgbClr val="000000"/>
                </a:solidFill>
                <a:latin typeface="Arial"/>
              </a:rPr>
              <a:t>1</a:t>
            </a:r>
            <a:r>
              <a:rPr lang="en-US" altLang="zh-CN" sz="2400" kern="0" dirty="0" smtClean="0">
                <a:solidFill>
                  <a:srgbClr val="000000"/>
                </a:solidFill>
                <a:latin typeface="Arial"/>
              </a:rPr>
              <a:t>, Pei Wang</a:t>
            </a:r>
            <a:r>
              <a:rPr lang="en-US" altLang="zh-CN" sz="2400" kern="0" baseline="30000" dirty="0" smtClean="0">
                <a:solidFill>
                  <a:srgbClr val="000000"/>
                </a:solidFill>
                <a:latin typeface="Arial"/>
              </a:rPr>
              <a:t>1</a:t>
            </a:r>
            <a:r>
              <a:rPr lang="en-US" altLang="zh-CN" sz="2400" kern="0" dirty="0" smtClean="0">
                <a:solidFill>
                  <a:srgbClr val="000000"/>
                </a:solidFill>
                <a:latin typeface="Arial"/>
              </a:rPr>
              <a:t>, </a:t>
            </a:r>
            <a:r>
              <a:rPr lang="fr-FR" altLang="zh-CN" sz="2400" kern="0" dirty="0" err="1" smtClean="0">
                <a:solidFill>
                  <a:srgbClr val="000000"/>
                </a:solidFill>
                <a:latin typeface="Arial"/>
              </a:rPr>
              <a:t>Agnes</a:t>
            </a:r>
            <a:r>
              <a:rPr lang="fr-FR" altLang="zh-CN" sz="2400" kern="0" dirty="0" smtClean="0">
                <a:solidFill>
                  <a:srgbClr val="000000"/>
                </a:solidFill>
                <a:latin typeface="Arial"/>
              </a:rPr>
              <a:t> Lim</a:t>
            </a:r>
            <a:r>
              <a:rPr lang="fr-FR" altLang="zh-CN" sz="2400" kern="0" baseline="30000" dirty="0" smtClean="0">
                <a:solidFill>
                  <a:srgbClr val="000000"/>
                </a:solidFill>
                <a:latin typeface="Arial"/>
              </a:rPr>
              <a:t>1</a:t>
            </a:r>
            <a:r>
              <a:rPr lang="en-US" altLang="zh-CN" sz="2400" kern="0" dirty="0" smtClean="0">
                <a:solidFill>
                  <a:srgbClr val="000000"/>
                </a:solidFill>
                <a:latin typeface="Arial"/>
              </a:rPr>
              <a:t>, and Timothy J. Schmit</a:t>
            </a:r>
            <a:r>
              <a:rPr lang="en-US" altLang="zh-CN" sz="2400" kern="0" baseline="30000" dirty="0" smtClean="0">
                <a:solidFill>
                  <a:srgbClr val="000000"/>
                </a:solidFill>
                <a:latin typeface="Arial"/>
              </a:rPr>
              <a:t>2</a:t>
            </a:r>
            <a:endParaRPr kumimoji="0" lang="en-US" altLang="zh-CN" sz="2400" i="0" u="none" strike="noStrike" kern="0" cap="none" spc="0" normalizeH="0" baseline="0" noProof="0" dirty="0" smtClean="0">
              <a:ln>
                <a:noFill/>
              </a:ln>
              <a:solidFill>
                <a:srgbClr val="000000"/>
              </a:solidFill>
              <a:effectLst/>
              <a:uLnTx/>
              <a:uFillTx/>
              <a:latin typeface="Arial"/>
            </a:endParaRP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endParaRPr lang="en-US" altLang="zh-CN" sz="2400" kern="0" dirty="0" smtClean="0">
              <a:solidFill>
                <a:srgbClr val="000000"/>
              </a:solidFill>
              <a:latin typeface="Arial"/>
            </a:endParaRP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r>
              <a:rPr lang="en-US" altLang="zh-CN" sz="2000" kern="0" baseline="30000" dirty="0" smtClean="0">
                <a:solidFill>
                  <a:srgbClr val="000000"/>
                </a:solidFill>
                <a:latin typeface="Arial"/>
              </a:rPr>
              <a:t>1 </a:t>
            </a:r>
            <a:r>
              <a:rPr lang="en-US" altLang="zh-CN" sz="2000" kern="0" dirty="0" smtClean="0">
                <a:solidFill>
                  <a:srgbClr val="000000"/>
                </a:solidFill>
                <a:latin typeface="Arial"/>
              </a:rPr>
              <a:t>Cooperative Institute for Meteorological Satellite Studies, University of Wisconsin-Madison</a:t>
            </a: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r>
              <a:rPr lang="en-US" altLang="zh-CN" sz="2000" kern="0" baseline="30000" dirty="0" smtClean="0">
                <a:solidFill>
                  <a:srgbClr val="000000"/>
                </a:solidFill>
                <a:latin typeface="Arial"/>
              </a:rPr>
              <a:t>2 </a:t>
            </a:r>
            <a:r>
              <a:rPr lang="en-US" altLang="zh-CN" sz="2000" kern="0" dirty="0" smtClean="0">
                <a:solidFill>
                  <a:srgbClr val="000000"/>
                </a:solidFill>
                <a:latin typeface="Arial"/>
              </a:rPr>
              <a:t>Center for Satellite Applications and Research, NESDIS/NOAA</a:t>
            </a: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endParaRPr lang="en-US" altLang="zh-CN" sz="2400" kern="0" noProof="0" dirty="0" smtClean="0">
              <a:solidFill>
                <a:srgbClr val="000000"/>
              </a:solidFill>
              <a:latin typeface="Arial"/>
            </a:endParaRP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endParaRPr lang="en-US" altLang="zh-CN" sz="2400" kern="0" dirty="0">
              <a:solidFill>
                <a:srgbClr val="000000"/>
              </a:solidFill>
              <a:latin typeface="Arial"/>
            </a:endParaRP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r>
              <a:rPr lang="en-US" altLang="zh-CN" sz="2000" kern="0" noProof="0" dirty="0" smtClean="0">
                <a:solidFill>
                  <a:srgbClr val="000000"/>
                </a:solidFill>
                <a:latin typeface="Arial"/>
              </a:rPr>
              <a:t>CSPP Users’ Group Meeting</a:t>
            </a: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r>
              <a:rPr lang="en-US" altLang="zh-CN" sz="2000" kern="0" noProof="0" dirty="0" smtClean="0">
                <a:solidFill>
                  <a:srgbClr val="000000"/>
                </a:solidFill>
                <a:latin typeface="Arial"/>
              </a:rPr>
              <a:t>25 – 27 June 2019</a:t>
            </a:r>
            <a:endParaRPr lang="en-US" altLang="zh-CN" sz="2000" kern="0" dirty="0" smtClean="0">
              <a:solidFill>
                <a:srgbClr val="000000"/>
              </a:solidFill>
              <a:latin typeface="Arial"/>
            </a:endParaRP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r>
              <a:rPr lang="en-US" altLang="zh-CN" sz="2000" kern="0" dirty="0" smtClean="0">
                <a:solidFill>
                  <a:srgbClr val="000000"/>
                </a:solidFill>
                <a:latin typeface="Arial"/>
              </a:rPr>
              <a:t>Chengdu, China</a:t>
            </a:r>
            <a:endParaRPr lang="en-US" altLang="zh-CN" sz="2000" kern="0" dirty="0">
              <a:solidFill>
                <a:srgbClr val="000000"/>
              </a:solidFill>
              <a:latin typeface="Arial"/>
            </a:endParaRPr>
          </a:p>
          <a:p>
            <a:pPr marL="0" marR="0" lvl="0" indent="0" algn="ctr" defTabSz="914400" rtl="0" eaLnBrk="0" fontAlgn="base" latinLnBrk="0" hangingPunct="0">
              <a:lnSpc>
                <a:spcPct val="100000"/>
              </a:lnSpc>
              <a:spcBef>
                <a:spcPct val="20000"/>
              </a:spcBef>
              <a:spcAft>
                <a:spcPct val="0"/>
              </a:spcAft>
              <a:buClr>
                <a:srgbClr val="FF6600"/>
              </a:buClr>
              <a:buSzTx/>
              <a:buFont typeface="Wingdings" pitchFamily="2" charset="2"/>
              <a:buNone/>
              <a:tabLst/>
              <a:defRPr/>
            </a:pPr>
            <a:r>
              <a:rPr lang="en-US" altLang="zh-CN" sz="1200" b="1" kern="0" dirty="0" smtClean="0">
                <a:solidFill>
                  <a:srgbClr val="000000"/>
                </a:solidFill>
                <a:latin typeface="Arial"/>
              </a:rPr>
              <a:t>Acknowledgement: Supported by NOAA JPSS, GOES-R, and TMP Science Programs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4648200"/>
            <a:ext cx="1470025"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952" y="5288410"/>
            <a:ext cx="1462858" cy="1036190"/>
          </a:xfrm>
          <a:prstGeom prst="rect">
            <a:avLst/>
          </a:prstGeom>
        </p:spPr>
      </p:pic>
    </p:spTree>
    <p:extLst>
      <p:ext uri="{BB962C8B-B14F-4D97-AF65-F5344CB8AC3E}">
        <p14:creationId xmlns:p14="http://schemas.microsoft.com/office/powerpoint/2010/main" val="3104587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1304" y="165613"/>
            <a:ext cx="4495800" cy="461665"/>
          </a:xfrm>
          <a:prstGeom prst="rect">
            <a:avLst/>
          </a:prstGeom>
          <a:noFill/>
        </p:spPr>
        <p:txBody>
          <a:bodyPr wrap="square" rtlCol="0">
            <a:spAutoFit/>
          </a:bodyPr>
          <a:lstStyle/>
          <a:p>
            <a:r>
              <a:rPr lang="en-US" sz="2400" dirty="0" smtClean="0">
                <a:solidFill>
                  <a:prstClr val="black"/>
                </a:solidFill>
              </a:rPr>
              <a:t>Data coverage of ATMS </a:t>
            </a:r>
            <a:r>
              <a:rPr lang="en-US" sz="2400" dirty="0" err="1" smtClean="0">
                <a:solidFill>
                  <a:prstClr val="black"/>
                </a:solidFill>
              </a:rPr>
              <a:t>Ch</a:t>
            </a:r>
            <a:r>
              <a:rPr lang="en-US" sz="2400" dirty="0" smtClean="0">
                <a:solidFill>
                  <a:prstClr val="black"/>
                </a:solidFill>
              </a:rPr>
              <a:t> 11</a:t>
            </a:r>
            <a:endParaRPr lang="en-US" sz="2400" dirty="0">
              <a:solidFill>
                <a:prstClr val="black"/>
              </a:solidFill>
            </a:endParaRPr>
          </a:p>
        </p:txBody>
      </p:sp>
      <p:grpSp>
        <p:nvGrpSpPr>
          <p:cNvPr id="2" name="Group 1"/>
          <p:cNvGrpSpPr/>
          <p:nvPr/>
        </p:nvGrpSpPr>
        <p:grpSpPr>
          <a:xfrm>
            <a:off x="20052" y="586173"/>
            <a:ext cx="9119017" cy="5967027"/>
            <a:chOff x="20052" y="586173"/>
            <a:chExt cx="9119017" cy="5967027"/>
          </a:xfrm>
        </p:grpSpPr>
        <p:pic>
          <p:nvPicPr>
            <p:cNvPr id="16386" name="Picture 2" descr="H:\Documents\PW-study\2018_conus\GTS_conv_AMSUA_ATMS_CrIS_IASI_2018062318_3hr\OBS_ATMS_Ch11_2018062318.png"/>
            <p:cNvPicPr>
              <a:picLocks noChangeAspect="1" noChangeArrowheads="1"/>
            </p:cNvPicPr>
            <p:nvPr/>
          </p:nvPicPr>
          <p:blipFill rotWithShape="1">
            <a:blip r:embed="rId2">
              <a:extLst>
                <a:ext uri="{28A0092B-C50C-407E-A947-70E740481C1C}">
                  <a14:useLocalDpi xmlns:a14="http://schemas.microsoft.com/office/drawing/2010/main" val="0"/>
                </a:ext>
              </a:extLst>
            </a:blip>
            <a:srcRect l="3092" t="19881" r="7059" b="15587"/>
            <a:stretch/>
          </p:blipFill>
          <p:spPr bwMode="auto">
            <a:xfrm>
              <a:off x="36095" y="955687"/>
              <a:ext cx="4688305" cy="252443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H:\Documents\PW-study\2018_conus\GTS_conv_AMSUA_ATMS_CrIS_IASI_2018062318_4hr\OBS_ATMS_Ch11_2018062318.png"/>
            <p:cNvPicPr>
              <a:picLocks noChangeAspect="1" noChangeArrowheads="1"/>
            </p:cNvPicPr>
            <p:nvPr/>
          </p:nvPicPr>
          <p:blipFill rotWithShape="1">
            <a:blip r:embed="rId3">
              <a:extLst>
                <a:ext uri="{28A0092B-C50C-407E-A947-70E740481C1C}">
                  <a14:useLocalDpi xmlns:a14="http://schemas.microsoft.com/office/drawing/2010/main" val="0"/>
                </a:ext>
              </a:extLst>
            </a:blip>
            <a:srcRect l="2858" t="19578" r="7368" b="15434"/>
            <a:stretch/>
          </p:blipFill>
          <p:spPr bwMode="auto">
            <a:xfrm>
              <a:off x="4744001" y="967537"/>
              <a:ext cx="4395068" cy="23852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Documents\PW-study\2018_conus\GTS_conv_AMSUA_ATMS_CrIS_IASI_2018062318_5hr\OBS_ATMS_Ch11_2018062318.png"/>
            <p:cNvPicPr>
              <a:picLocks noChangeAspect="1" noChangeArrowheads="1"/>
            </p:cNvPicPr>
            <p:nvPr/>
          </p:nvPicPr>
          <p:blipFill rotWithShape="1">
            <a:blip r:embed="rId4">
              <a:extLst>
                <a:ext uri="{28A0092B-C50C-407E-A947-70E740481C1C}">
                  <a14:useLocalDpi xmlns:a14="http://schemas.microsoft.com/office/drawing/2010/main" val="0"/>
                </a:ext>
              </a:extLst>
            </a:blip>
            <a:srcRect l="3082" t="19290" r="8046" b="16324"/>
            <a:stretch/>
          </p:blipFill>
          <p:spPr bwMode="auto">
            <a:xfrm>
              <a:off x="20052" y="4038600"/>
              <a:ext cx="462968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H:\Documents\PW-study\2018_conus\GTS_conv_AMSUA_ATMS_CrIS_IASI_2018062318_6hr\OBS_ATMS_Ch11_2018062318.png"/>
            <p:cNvPicPr>
              <a:picLocks noChangeAspect="1" noChangeArrowheads="1"/>
            </p:cNvPicPr>
            <p:nvPr/>
          </p:nvPicPr>
          <p:blipFill rotWithShape="1">
            <a:blip r:embed="rId5">
              <a:extLst>
                <a:ext uri="{28A0092B-C50C-407E-A947-70E740481C1C}">
                  <a14:useLocalDpi xmlns:a14="http://schemas.microsoft.com/office/drawing/2010/main" val="0"/>
                </a:ext>
              </a:extLst>
            </a:blip>
            <a:srcRect l="2890" t="19167" r="7225" b="15324"/>
            <a:stretch/>
          </p:blipFill>
          <p:spPr bwMode="auto">
            <a:xfrm>
              <a:off x="4648200" y="4038600"/>
              <a:ext cx="4477809" cy="24466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47800" y="618439"/>
              <a:ext cx="2286000" cy="369332"/>
            </a:xfrm>
            <a:prstGeom prst="rect">
              <a:avLst/>
            </a:prstGeom>
            <a:noFill/>
          </p:spPr>
          <p:txBody>
            <a:bodyPr wrap="square" rtlCol="0">
              <a:spAutoFit/>
            </a:bodyPr>
            <a:lstStyle/>
            <a:p>
              <a:r>
                <a:rPr lang="en-US" dirty="0" smtClean="0">
                  <a:solidFill>
                    <a:prstClr val="black"/>
                  </a:solidFill>
                </a:rPr>
                <a:t>3 – hour latency</a:t>
              </a:r>
              <a:endParaRPr lang="en-US" dirty="0">
                <a:solidFill>
                  <a:prstClr val="black"/>
                </a:solidFill>
              </a:endParaRPr>
            </a:p>
          </p:txBody>
        </p:sp>
        <p:sp>
          <p:nvSpPr>
            <p:cNvPr id="17" name="TextBox 16"/>
            <p:cNvSpPr txBox="1"/>
            <p:nvPr/>
          </p:nvSpPr>
          <p:spPr>
            <a:xfrm>
              <a:off x="6140116" y="586173"/>
              <a:ext cx="2241884" cy="369332"/>
            </a:xfrm>
            <a:prstGeom prst="rect">
              <a:avLst/>
            </a:prstGeom>
            <a:noFill/>
          </p:spPr>
          <p:txBody>
            <a:bodyPr wrap="square" rtlCol="0">
              <a:spAutoFit/>
            </a:bodyPr>
            <a:lstStyle/>
            <a:p>
              <a:r>
                <a:rPr lang="en-US" dirty="0" smtClean="0">
                  <a:solidFill>
                    <a:prstClr val="black"/>
                  </a:solidFill>
                </a:rPr>
                <a:t>2 – hour latency</a:t>
              </a:r>
              <a:endParaRPr lang="en-US" dirty="0">
                <a:solidFill>
                  <a:prstClr val="black"/>
                </a:solidFill>
              </a:endParaRPr>
            </a:p>
          </p:txBody>
        </p:sp>
        <p:sp>
          <p:nvSpPr>
            <p:cNvPr id="18" name="TextBox 17"/>
            <p:cNvSpPr txBox="1"/>
            <p:nvPr/>
          </p:nvSpPr>
          <p:spPr>
            <a:xfrm>
              <a:off x="1554078" y="3529899"/>
              <a:ext cx="2179721" cy="369332"/>
            </a:xfrm>
            <a:prstGeom prst="rect">
              <a:avLst/>
            </a:prstGeom>
            <a:noFill/>
          </p:spPr>
          <p:txBody>
            <a:bodyPr wrap="square" rtlCol="0">
              <a:spAutoFit/>
            </a:bodyPr>
            <a:lstStyle/>
            <a:p>
              <a:r>
                <a:rPr lang="en-US" dirty="0" smtClean="0">
                  <a:solidFill>
                    <a:prstClr val="black"/>
                  </a:solidFill>
                </a:rPr>
                <a:t>1 – hour latency</a:t>
              </a:r>
              <a:endParaRPr lang="en-US" dirty="0">
                <a:solidFill>
                  <a:prstClr val="black"/>
                </a:solidFill>
              </a:endParaRPr>
            </a:p>
          </p:txBody>
        </p:sp>
        <p:sp>
          <p:nvSpPr>
            <p:cNvPr id="19" name="TextBox 18"/>
            <p:cNvSpPr txBox="1"/>
            <p:nvPr/>
          </p:nvSpPr>
          <p:spPr>
            <a:xfrm>
              <a:off x="5906585" y="3474569"/>
              <a:ext cx="1676400" cy="369332"/>
            </a:xfrm>
            <a:prstGeom prst="rect">
              <a:avLst/>
            </a:prstGeom>
            <a:noFill/>
          </p:spPr>
          <p:txBody>
            <a:bodyPr wrap="square" rtlCol="0">
              <a:spAutoFit/>
            </a:bodyPr>
            <a:lstStyle/>
            <a:p>
              <a:r>
                <a:rPr lang="en-US" dirty="0" smtClean="0">
                  <a:solidFill>
                    <a:prstClr val="black"/>
                  </a:solidFill>
                </a:rPr>
                <a:t>No latency</a:t>
              </a:r>
              <a:endParaRPr lang="en-US" dirty="0">
                <a:solidFill>
                  <a:prstClr val="black"/>
                </a:solidFill>
              </a:endParaRPr>
            </a:p>
          </p:txBody>
        </p:sp>
      </p:grpSp>
    </p:spTree>
    <p:extLst>
      <p:ext uri="{BB962C8B-B14F-4D97-AF65-F5344CB8AC3E}">
        <p14:creationId xmlns:p14="http://schemas.microsoft.com/office/powerpoint/2010/main" val="3627512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1238" y="165613"/>
            <a:ext cx="4495800" cy="461665"/>
          </a:xfrm>
          <a:prstGeom prst="rect">
            <a:avLst/>
          </a:prstGeom>
          <a:noFill/>
        </p:spPr>
        <p:txBody>
          <a:bodyPr wrap="square" rtlCol="0">
            <a:spAutoFit/>
          </a:bodyPr>
          <a:lstStyle/>
          <a:p>
            <a:r>
              <a:rPr lang="en-US" sz="2400" dirty="0" smtClean="0">
                <a:solidFill>
                  <a:prstClr val="black"/>
                </a:solidFill>
              </a:rPr>
              <a:t>Data coverage of CrIS </a:t>
            </a:r>
            <a:r>
              <a:rPr lang="en-US" sz="2400" dirty="0" err="1" smtClean="0">
                <a:solidFill>
                  <a:prstClr val="black"/>
                </a:solidFill>
              </a:rPr>
              <a:t>Ch</a:t>
            </a:r>
            <a:r>
              <a:rPr lang="en-US" sz="2400" dirty="0" smtClean="0">
                <a:solidFill>
                  <a:prstClr val="black"/>
                </a:solidFill>
              </a:rPr>
              <a:t> 96</a:t>
            </a:r>
            <a:endParaRPr lang="en-US" sz="2400" dirty="0">
              <a:solidFill>
                <a:prstClr val="black"/>
              </a:solidFill>
            </a:endParaRPr>
          </a:p>
        </p:txBody>
      </p:sp>
      <p:grpSp>
        <p:nvGrpSpPr>
          <p:cNvPr id="2" name="Group 1"/>
          <p:cNvGrpSpPr/>
          <p:nvPr/>
        </p:nvGrpSpPr>
        <p:grpSpPr>
          <a:xfrm>
            <a:off x="1" y="586173"/>
            <a:ext cx="9220199" cy="5703910"/>
            <a:chOff x="1" y="586173"/>
            <a:chExt cx="9220199" cy="5703910"/>
          </a:xfrm>
        </p:grpSpPr>
        <p:pic>
          <p:nvPicPr>
            <p:cNvPr id="17410" name="Picture 2" descr="H:\Documents\PW-study\2018_conus\GTS_conv_AMSUA_ATMS_CrIS_IASI_2018062318_3hr\OBS_CrIS_Ch96_2018062318.png"/>
            <p:cNvPicPr>
              <a:picLocks noChangeAspect="1" noChangeArrowheads="1"/>
            </p:cNvPicPr>
            <p:nvPr/>
          </p:nvPicPr>
          <p:blipFill rotWithShape="1">
            <a:blip r:embed="rId2">
              <a:extLst>
                <a:ext uri="{28A0092B-C50C-407E-A947-70E740481C1C}">
                  <a14:useLocalDpi xmlns:a14="http://schemas.microsoft.com/office/drawing/2010/main" val="0"/>
                </a:ext>
              </a:extLst>
            </a:blip>
            <a:srcRect l="3079" t="19712" r="7269" b="16593"/>
            <a:stretch/>
          </p:blipFill>
          <p:spPr bwMode="auto">
            <a:xfrm>
              <a:off x="5258" y="987771"/>
              <a:ext cx="4570754" cy="243457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H:\Documents\PW-study\2018_conus\GTS_conv_AMSUA_ATMS_CrIS_IASI_2018062318_4hr\OBS_CrIS_Ch96_2018062318.png"/>
            <p:cNvPicPr>
              <a:picLocks noChangeAspect="1" noChangeArrowheads="1"/>
            </p:cNvPicPr>
            <p:nvPr/>
          </p:nvPicPr>
          <p:blipFill rotWithShape="1">
            <a:blip r:embed="rId3">
              <a:extLst>
                <a:ext uri="{28A0092B-C50C-407E-A947-70E740481C1C}">
                  <a14:useLocalDpi xmlns:a14="http://schemas.microsoft.com/office/drawing/2010/main" val="0"/>
                </a:ext>
              </a:extLst>
            </a:blip>
            <a:srcRect l="1961" t="19910" r="7738" b="15077"/>
            <a:stretch/>
          </p:blipFill>
          <p:spPr bwMode="auto">
            <a:xfrm>
              <a:off x="4576012" y="995792"/>
              <a:ext cx="4567988" cy="246560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Documents\PW-study\2018_conus\GTS_conv_AMSUA_ATMS_CrIS_IASI_2018062318_5hr\OBS_CrIS_Ch96_2018062318.png"/>
            <p:cNvPicPr>
              <a:picLocks noChangeAspect="1" noChangeArrowheads="1"/>
            </p:cNvPicPr>
            <p:nvPr/>
          </p:nvPicPr>
          <p:blipFill rotWithShape="1">
            <a:blip r:embed="rId4">
              <a:extLst>
                <a:ext uri="{28A0092B-C50C-407E-A947-70E740481C1C}">
                  <a14:useLocalDpi xmlns:a14="http://schemas.microsoft.com/office/drawing/2010/main" val="0"/>
                </a:ext>
              </a:extLst>
            </a:blip>
            <a:srcRect l="2918" t="18976" r="7661" b="16752"/>
            <a:stretch/>
          </p:blipFill>
          <p:spPr bwMode="auto">
            <a:xfrm>
              <a:off x="1" y="3824254"/>
              <a:ext cx="4576012" cy="2465829"/>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H:\Documents\PW-study\2018_conus\GTS_conv_AMSUA_ATMS_CrIS_IASI_2018062318_6hr\OBS_CrIS_Ch96_2018062318.png"/>
            <p:cNvPicPr>
              <a:picLocks noChangeAspect="1" noChangeArrowheads="1"/>
            </p:cNvPicPr>
            <p:nvPr/>
          </p:nvPicPr>
          <p:blipFill rotWithShape="1">
            <a:blip r:embed="rId5">
              <a:extLst>
                <a:ext uri="{28A0092B-C50C-407E-A947-70E740481C1C}">
                  <a14:useLocalDpi xmlns:a14="http://schemas.microsoft.com/office/drawing/2010/main" val="0"/>
                </a:ext>
              </a:extLst>
            </a:blip>
            <a:srcRect l="2406" t="19611" r="6691" b="16002"/>
            <a:stretch/>
          </p:blipFill>
          <p:spPr bwMode="auto">
            <a:xfrm>
              <a:off x="4549762" y="3810000"/>
              <a:ext cx="4670438" cy="24800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47800" y="618439"/>
              <a:ext cx="2286000" cy="369332"/>
            </a:xfrm>
            <a:prstGeom prst="rect">
              <a:avLst/>
            </a:prstGeom>
            <a:noFill/>
          </p:spPr>
          <p:txBody>
            <a:bodyPr wrap="square" rtlCol="0">
              <a:spAutoFit/>
            </a:bodyPr>
            <a:lstStyle/>
            <a:p>
              <a:r>
                <a:rPr lang="en-US" dirty="0" smtClean="0">
                  <a:solidFill>
                    <a:prstClr val="black"/>
                  </a:solidFill>
                </a:rPr>
                <a:t>3 – hour latency</a:t>
              </a:r>
              <a:endParaRPr lang="en-US" dirty="0">
                <a:solidFill>
                  <a:prstClr val="black"/>
                </a:solidFill>
              </a:endParaRPr>
            </a:p>
          </p:txBody>
        </p:sp>
        <p:sp>
          <p:nvSpPr>
            <p:cNvPr id="13" name="TextBox 12"/>
            <p:cNvSpPr txBox="1"/>
            <p:nvPr/>
          </p:nvSpPr>
          <p:spPr>
            <a:xfrm>
              <a:off x="6140116" y="586173"/>
              <a:ext cx="2241884" cy="369332"/>
            </a:xfrm>
            <a:prstGeom prst="rect">
              <a:avLst/>
            </a:prstGeom>
            <a:noFill/>
          </p:spPr>
          <p:txBody>
            <a:bodyPr wrap="square" rtlCol="0">
              <a:spAutoFit/>
            </a:bodyPr>
            <a:lstStyle/>
            <a:p>
              <a:r>
                <a:rPr lang="en-US" dirty="0" smtClean="0">
                  <a:solidFill>
                    <a:prstClr val="black"/>
                  </a:solidFill>
                </a:rPr>
                <a:t>2 – hour latency</a:t>
              </a:r>
              <a:endParaRPr lang="en-US" dirty="0">
                <a:solidFill>
                  <a:prstClr val="black"/>
                </a:solidFill>
              </a:endParaRPr>
            </a:p>
          </p:txBody>
        </p:sp>
        <p:sp>
          <p:nvSpPr>
            <p:cNvPr id="14" name="TextBox 13"/>
            <p:cNvSpPr txBox="1"/>
            <p:nvPr/>
          </p:nvSpPr>
          <p:spPr>
            <a:xfrm>
              <a:off x="1554078" y="3529899"/>
              <a:ext cx="2179721" cy="369332"/>
            </a:xfrm>
            <a:prstGeom prst="rect">
              <a:avLst/>
            </a:prstGeom>
            <a:noFill/>
          </p:spPr>
          <p:txBody>
            <a:bodyPr wrap="square" rtlCol="0">
              <a:spAutoFit/>
            </a:bodyPr>
            <a:lstStyle/>
            <a:p>
              <a:r>
                <a:rPr lang="en-US" dirty="0" smtClean="0">
                  <a:solidFill>
                    <a:prstClr val="black"/>
                  </a:solidFill>
                </a:rPr>
                <a:t>1 – hour latency</a:t>
              </a:r>
              <a:endParaRPr lang="en-US" dirty="0">
                <a:solidFill>
                  <a:prstClr val="black"/>
                </a:solidFill>
              </a:endParaRPr>
            </a:p>
          </p:txBody>
        </p:sp>
        <p:sp>
          <p:nvSpPr>
            <p:cNvPr id="15" name="TextBox 14"/>
            <p:cNvSpPr txBox="1"/>
            <p:nvPr/>
          </p:nvSpPr>
          <p:spPr>
            <a:xfrm>
              <a:off x="5906585" y="3474569"/>
              <a:ext cx="1676400" cy="369332"/>
            </a:xfrm>
            <a:prstGeom prst="rect">
              <a:avLst/>
            </a:prstGeom>
            <a:noFill/>
          </p:spPr>
          <p:txBody>
            <a:bodyPr wrap="square" rtlCol="0">
              <a:spAutoFit/>
            </a:bodyPr>
            <a:lstStyle/>
            <a:p>
              <a:r>
                <a:rPr lang="en-US" dirty="0" smtClean="0">
                  <a:solidFill>
                    <a:prstClr val="black"/>
                  </a:solidFill>
                </a:rPr>
                <a:t>No latency</a:t>
              </a:r>
              <a:endParaRPr lang="en-US" dirty="0">
                <a:solidFill>
                  <a:prstClr val="black"/>
                </a:solidFill>
              </a:endParaRPr>
            </a:p>
          </p:txBody>
        </p:sp>
      </p:grpSp>
    </p:spTree>
    <p:extLst>
      <p:ext uri="{BB962C8B-B14F-4D97-AF65-F5344CB8AC3E}">
        <p14:creationId xmlns:p14="http://schemas.microsoft.com/office/powerpoint/2010/main" val="1980849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3432" y="156774"/>
            <a:ext cx="4495800" cy="461665"/>
          </a:xfrm>
          <a:prstGeom prst="rect">
            <a:avLst/>
          </a:prstGeom>
          <a:noFill/>
        </p:spPr>
        <p:txBody>
          <a:bodyPr wrap="square" rtlCol="0">
            <a:spAutoFit/>
          </a:bodyPr>
          <a:lstStyle/>
          <a:p>
            <a:r>
              <a:rPr lang="en-US" sz="2400" dirty="0" smtClean="0">
                <a:solidFill>
                  <a:prstClr val="black"/>
                </a:solidFill>
              </a:rPr>
              <a:t>Data coverage of IASI a </a:t>
            </a:r>
            <a:r>
              <a:rPr lang="en-US" sz="2400" dirty="0" err="1" smtClean="0">
                <a:solidFill>
                  <a:prstClr val="black"/>
                </a:solidFill>
              </a:rPr>
              <a:t>Ch</a:t>
            </a:r>
            <a:r>
              <a:rPr lang="en-US" sz="2400" dirty="0" smtClean="0">
                <a:solidFill>
                  <a:prstClr val="black"/>
                </a:solidFill>
              </a:rPr>
              <a:t> 110</a:t>
            </a:r>
            <a:endParaRPr lang="en-US" sz="2400" dirty="0">
              <a:solidFill>
                <a:prstClr val="black"/>
              </a:solidFill>
            </a:endParaRPr>
          </a:p>
        </p:txBody>
      </p:sp>
      <p:grpSp>
        <p:nvGrpSpPr>
          <p:cNvPr id="2" name="Group 1"/>
          <p:cNvGrpSpPr/>
          <p:nvPr/>
        </p:nvGrpSpPr>
        <p:grpSpPr>
          <a:xfrm>
            <a:off x="-21336" y="586173"/>
            <a:ext cx="9184184" cy="5890827"/>
            <a:chOff x="-21336" y="586173"/>
            <a:chExt cx="9184184" cy="5890827"/>
          </a:xfrm>
        </p:grpSpPr>
        <p:pic>
          <p:nvPicPr>
            <p:cNvPr id="2050" name="Picture 2" descr="H:\Documents\PW-study\2018_conus\GTS_conv_AMSUA_ATMS_CrIS_IASI_2018062318_3hr\OBS_IASIa_Ch110_2018062318.png"/>
            <p:cNvPicPr>
              <a:picLocks noChangeAspect="1" noChangeArrowheads="1"/>
            </p:cNvPicPr>
            <p:nvPr/>
          </p:nvPicPr>
          <p:blipFill rotWithShape="1">
            <a:blip r:embed="rId2">
              <a:extLst>
                <a:ext uri="{28A0092B-C50C-407E-A947-70E740481C1C}">
                  <a14:useLocalDpi xmlns:a14="http://schemas.microsoft.com/office/drawing/2010/main" val="0"/>
                </a:ext>
              </a:extLst>
            </a:blip>
            <a:srcRect l="2619" t="18412" r="7857" b="16355"/>
            <a:stretch/>
          </p:blipFill>
          <p:spPr bwMode="auto">
            <a:xfrm>
              <a:off x="40439" y="942805"/>
              <a:ext cx="4491121" cy="24534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ocuments\PW-study\2018_conus\GTS_conv_AMSUA_ATMS_CrIS_IASI_2018062318_4hr\OBS_IASIa_Ch110_2018062318.png"/>
            <p:cNvPicPr>
              <a:picLocks noChangeAspect="1" noChangeArrowheads="1"/>
            </p:cNvPicPr>
            <p:nvPr/>
          </p:nvPicPr>
          <p:blipFill rotWithShape="1">
            <a:blip r:embed="rId3">
              <a:extLst>
                <a:ext uri="{28A0092B-C50C-407E-A947-70E740481C1C}">
                  <a14:useLocalDpi xmlns:a14="http://schemas.microsoft.com/office/drawing/2010/main" val="0"/>
                </a:ext>
              </a:extLst>
            </a:blip>
            <a:srcRect l="2857" t="19809" r="8095" b="14555"/>
            <a:stretch/>
          </p:blipFill>
          <p:spPr bwMode="auto">
            <a:xfrm>
              <a:off x="4509585" y="1004262"/>
              <a:ext cx="4470400" cy="24703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Documents\PW-study\2018_conus\GTS_conv_AMSUA_ATMS_CrIS_IASI_2018062318_5hr\OBS_IASIa_Ch110_2018062318.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9" t="19809" r="7380" b="16673"/>
            <a:stretch/>
          </p:blipFill>
          <p:spPr bwMode="auto">
            <a:xfrm>
              <a:off x="-21336" y="4038600"/>
              <a:ext cx="466953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Documents\PW-study\2018_conus\GTS_conv_AMSUA_ATMS_CrIS_IASI_2018062318_6hr\OBS_IASIa_Ch110_2018062318.png"/>
            <p:cNvPicPr>
              <a:picLocks noChangeAspect="1" noChangeArrowheads="1"/>
            </p:cNvPicPr>
            <p:nvPr/>
          </p:nvPicPr>
          <p:blipFill rotWithShape="1">
            <a:blip r:embed="rId5">
              <a:extLst>
                <a:ext uri="{28A0092B-C50C-407E-A947-70E740481C1C}">
                  <a14:useLocalDpi xmlns:a14="http://schemas.microsoft.com/office/drawing/2010/main" val="0"/>
                </a:ext>
              </a:extLst>
            </a:blip>
            <a:srcRect l="2858" t="20127" r="6904" b="16674"/>
            <a:stretch/>
          </p:blipFill>
          <p:spPr bwMode="auto">
            <a:xfrm>
              <a:off x="4518860" y="4038600"/>
              <a:ext cx="4643988" cy="2438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47800" y="618439"/>
              <a:ext cx="2286000" cy="369332"/>
            </a:xfrm>
            <a:prstGeom prst="rect">
              <a:avLst/>
            </a:prstGeom>
            <a:noFill/>
          </p:spPr>
          <p:txBody>
            <a:bodyPr wrap="square" rtlCol="0">
              <a:spAutoFit/>
            </a:bodyPr>
            <a:lstStyle/>
            <a:p>
              <a:r>
                <a:rPr lang="en-US" dirty="0" smtClean="0">
                  <a:solidFill>
                    <a:prstClr val="black"/>
                  </a:solidFill>
                </a:rPr>
                <a:t>3 – hour latency</a:t>
              </a:r>
              <a:endParaRPr lang="en-US" dirty="0">
                <a:solidFill>
                  <a:prstClr val="black"/>
                </a:solidFill>
              </a:endParaRPr>
            </a:p>
          </p:txBody>
        </p:sp>
        <p:sp>
          <p:nvSpPr>
            <p:cNvPr id="17" name="TextBox 16"/>
            <p:cNvSpPr txBox="1"/>
            <p:nvPr/>
          </p:nvSpPr>
          <p:spPr>
            <a:xfrm>
              <a:off x="6140116" y="586173"/>
              <a:ext cx="2241884" cy="369332"/>
            </a:xfrm>
            <a:prstGeom prst="rect">
              <a:avLst/>
            </a:prstGeom>
            <a:noFill/>
          </p:spPr>
          <p:txBody>
            <a:bodyPr wrap="square" rtlCol="0">
              <a:spAutoFit/>
            </a:bodyPr>
            <a:lstStyle/>
            <a:p>
              <a:r>
                <a:rPr lang="en-US" dirty="0" smtClean="0">
                  <a:solidFill>
                    <a:prstClr val="black"/>
                  </a:solidFill>
                </a:rPr>
                <a:t>2 – hour latency</a:t>
              </a:r>
              <a:endParaRPr lang="en-US" dirty="0">
                <a:solidFill>
                  <a:prstClr val="black"/>
                </a:solidFill>
              </a:endParaRPr>
            </a:p>
          </p:txBody>
        </p:sp>
        <p:sp>
          <p:nvSpPr>
            <p:cNvPr id="18" name="TextBox 17"/>
            <p:cNvSpPr txBox="1"/>
            <p:nvPr/>
          </p:nvSpPr>
          <p:spPr>
            <a:xfrm>
              <a:off x="1554078" y="3529899"/>
              <a:ext cx="2179721" cy="369332"/>
            </a:xfrm>
            <a:prstGeom prst="rect">
              <a:avLst/>
            </a:prstGeom>
            <a:noFill/>
          </p:spPr>
          <p:txBody>
            <a:bodyPr wrap="square" rtlCol="0">
              <a:spAutoFit/>
            </a:bodyPr>
            <a:lstStyle/>
            <a:p>
              <a:r>
                <a:rPr lang="en-US" dirty="0" smtClean="0">
                  <a:solidFill>
                    <a:prstClr val="black"/>
                  </a:solidFill>
                </a:rPr>
                <a:t>1 – hour latency</a:t>
              </a:r>
              <a:endParaRPr lang="en-US" dirty="0">
                <a:solidFill>
                  <a:prstClr val="black"/>
                </a:solidFill>
              </a:endParaRPr>
            </a:p>
          </p:txBody>
        </p:sp>
        <p:sp>
          <p:nvSpPr>
            <p:cNvPr id="19" name="TextBox 18"/>
            <p:cNvSpPr txBox="1"/>
            <p:nvPr/>
          </p:nvSpPr>
          <p:spPr>
            <a:xfrm>
              <a:off x="5906585" y="3474569"/>
              <a:ext cx="1676400" cy="369332"/>
            </a:xfrm>
            <a:prstGeom prst="rect">
              <a:avLst/>
            </a:prstGeom>
            <a:noFill/>
          </p:spPr>
          <p:txBody>
            <a:bodyPr wrap="square" rtlCol="0">
              <a:spAutoFit/>
            </a:bodyPr>
            <a:lstStyle/>
            <a:p>
              <a:r>
                <a:rPr lang="en-US" dirty="0" smtClean="0">
                  <a:solidFill>
                    <a:prstClr val="black"/>
                  </a:solidFill>
                </a:rPr>
                <a:t>No latency</a:t>
              </a:r>
              <a:endParaRPr lang="en-US" dirty="0">
                <a:solidFill>
                  <a:prstClr val="black"/>
                </a:solidFill>
              </a:endParaRPr>
            </a:p>
          </p:txBody>
        </p:sp>
      </p:grpSp>
    </p:spTree>
    <p:extLst>
      <p:ext uri="{BB962C8B-B14F-4D97-AF65-F5344CB8AC3E}">
        <p14:creationId xmlns:p14="http://schemas.microsoft.com/office/powerpoint/2010/main" val="2253285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8985" y="165613"/>
            <a:ext cx="4495800" cy="461665"/>
          </a:xfrm>
          <a:prstGeom prst="rect">
            <a:avLst/>
          </a:prstGeom>
          <a:noFill/>
        </p:spPr>
        <p:txBody>
          <a:bodyPr wrap="square" rtlCol="0">
            <a:spAutoFit/>
          </a:bodyPr>
          <a:lstStyle/>
          <a:p>
            <a:r>
              <a:rPr lang="en-US" sz="2400" dirty="0" smtClean="0">
                <a:solidFill>
                  <a:prstClr val="black"/>
                </a:solidFill>
              </a:rPr>
              <a:t>Data coverage of IASI b </a:t>
            </a:r>
            <a:r>
              <a:rPr lang="en-US" sz="2400" dirty="0" err="1" smtClean="0">
                <a:solidFill>
                  <a:prstClr val="black"/>
                </a:solidFill>
              </a:rPr>
              <a:t>Ch</a:t>
            </a:r>
            <a:r>
              <a:rPr lang="en-US" sz="2400" dirty="0" smtClean="0">
                <a:solidFill>
                  <a:prstClr val="black"/>
                </a:solidFill>
              </a:rPr>
              <a:t> 110</a:t>
            </a:r>
            <a:endParaRPr lang="en-US" sz="2400" dirty="0">
              <a:solidFill>
                <a:prstClr val="black"/>
              </a:solidFill>
            </a:endParaRPr>
          </a:p>
        </p:txBody>
      </p:sp>
      <p:grpSp>
        <p:nvGrpSpPr>
          <p:cNvPr id="2" name="Group 1"/>
          <p:cNvGrpSpPr/>
          <p:nvPr/>
        </p:nvGrpSpPr>
        <p:grpSpPr>
          <a:xfrm>
            <a:off x="-104942" y="586173"/>
            <a:ext cx="9248942" cy="5878807"/>
            <a:chOff x="-104942" y="586173"/>
            <a:chExt cx="9248942" cy="5878807"/>
          </a:xfrm>
        </p:grpSpPr>
        <p:pic>
          <p:nvPicPr>
            <p:cNvPr id="3074" name="Picture 2" descr="H:\Documents\PW-study\2018_conus\GTS_conv_AMSUA_ATMS_CrIS_IASI_2018062318_6hr\OBS_IASIb_Ch110_2018062318.png"/>
            <p:cNvPicPr>
              <a:picLocks noChangeAspect="1" noChangeArrowheads="1"/>
            </p:cNvPicPr>
            <p:nvPr/>
          </p:nvPicPr>
          <p:blipFill rotWithShape="1">
            <a:blip r:embed="rId2">
              <a:extLst>
                <a:ext uri="{28A0092B-C50C-407E-A947-70E740481C1C}">
                  <a14:useLocalDpi xmlns:a14="http://schemas.microsoft.com/office/drawing/2010/main" val="0"/>
                </a:ext>
              </a:extLst>
            </a:blip>
            <a:srcRect l="3095" t="19174" r="7857" b="16674"/>
            <a:stretch/>
          </p:blipFill>
          <p:spPr bwMode="auto">
            <a:xfrm>
              <a:off x="4584700" y="3979447"/>
              <a:ext cx="4483100" cy="24213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Documents\PW-study\2018_conus\GTS_conv_AMSUA_ATMS_CrIS_IASI_2018062318_5hr\OBS_IASIb_Ch110_2018062318.png"/>
            <p:cNvPicPr>
              <a:picLocks noChangeAspect="1" noChangeArrowheads="1"/>
            </p:cNvPicPr>
            <p:nvPr/>
          </p:nvPicPr>
          <p:blipFill rotWithShape="1">
            <a:blip r:embed="rId3">
              <a:extLst>
                <a:ext uri="{28A0092B-C50C-407E-A947-70E740481C1C}">
                  <a14:useLocalDpi xmlns:a14="http://schemas.microsoft.com/office/drawing/2010/main" val="0"/>
                </a:ext>
              </a:extLst>
            </a:blip>
            <a:srcRect l="3095" t="18469" r="8095" b="14727"/>
            <a:stretch/>
          </p:blipFill>
          <p:spPr bwMode="auto">
            <a:xfrm>
              <a:off x="30079" y="3903585"/>
              <a:ext cx="4541921" cy="25613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Documents\PW-study\2018_conus\GTS_conv_AMSUA_ATMS_CrIS_IASI_2018062318_6hr\OBS_IASIb_Ch110_2018062318.png"/>
            <p:cNvPicPr>
              <a:picLocks noChangeAspect="1" noChangeArrowheads="1"/>
            </p:cNvPicPr>
            <p:nvPr/>
          </p:nvPicPr>
          <p:blipFill rotWithShape="1">
            <a:blip r:embed="rId2">
              <a:extLst>
                <a:ext uri="{28A0092B-C50C-407E-A947-70E740481C1C}">
                  <a14:useLocalDpi xmlns:a14="http://schemas.microsoft.com/office/drawing/2010/main" val="0"/>
                </a:ext>
              </a:extLst>
            </a:blip>
            <a:srcRect l="3095" t="19174" r="7857" b="16674"/>
            <a:stretch/>
          </p:blipFill>
          <p:spPr bwMode="auto">
            <a:xfrm>
              <a:off x="4660900" y="931447"/>
              <a:ext cx="4483100" cy="24213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Documents\PW-study\2018_conus\GTS_conv_AMSUA_ATMS_CrIS_IASI_2018062318_3hr\OBS_IASIb_Ch110_2018062318.png"/>
            <p:cNvPicPr>
              <a:picLocks noChangeAspect="1" noChangeArrowheads="1"/>
            </p:cNvPicPr>
            <p:nvPr/>
          </p:nvPicPr>
          <p:blipFill rotWithShape="1">
            <a:blip r:embed="rId4">
              <a:extLst>
                <a:ext uri="{28A0092B-C50C-407E-A947-70E740481C1C}">
                  <a14:useLocalDpi xmlns:a14="http://schemas.microsoft.com/office/drawing/2010/main" val="0"/>
                </a:ext>
              </a:extLst>
            </a:blip>
            <a:srcRect l="1814" t="19585" r="6607" b="14756"/>
            <a:stretch/>
          </p:blipFill>
          <p:spPr bwMode="auto">
            <a:xfrm>
              <a:off x="-104942" y="924916"/>
              <a:ext cx="4781883" cy="25703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47800" y="618439"/>
              <a:ext cx="2286000" cy="369332"/>
            </a:xfrm>
            <a:prstGeom prst="rect">
              <a:avLst/>
            </a:prstGeom>
            <a:noFill/>
          </p:spPr>
          <p:txBody>
            <a:bodyPr wrap="square" rtlCol="0">
              <a:spAutoFit/>
            </a:bodyPr>
            <a:lstStyle/>
            <a:p>
              <a:r>
                <a:rPr lang="en-US" dirty="0" smtClean="0">
                  <a:solidFill>
                    <a:prstClr val="black"/>
                  </a:solidFill>
                </a:rPr>
                <a:t>3 – hour latency</a:t>
              </a:r>
              <a:endParaRPr lang="en-US" dirty="0">
                <a:solidFill>
                  <a:prstClr val="black"/>
                </a:solidFill>
              </a:endParaRPr>
            </a:p>
          </p:txBody>
        </p:sp>
        <p:sp>
          <p:nvSpPr>
            <p:cNvPr id="17" name="TextBox 16"/>
            <p:cNvSpPr txBox="1"/>
            <p:nvPr/>
          </p:nvSpPr>
          <p:spPr>
            <a:xfrm>
              <a:off x="6140116" y="586173"/>
              <a:ext cx="2241884" cy="369332"/>
            </a:xfrm>
            <a:prstGeom prst="rect">
              <a:avLst/>
            </a:prstGeom>
            <a:noFill/>
          </p:spPr>
          <p:txBody>
            <a:bodyPr wrap="square" rtlCol="0">
              <a:spAutoFit/>
            </a:bodyPr>
            <a:lstStyle/>
            <a:p>
              <a:r>
                <a:rPr lang="en-US" dirty="0" smtClean="0">
                  <a:solidFill>
                    <a:prstClr val="black"/>
                  </a:solidFill>
                </a:rPr>
                <a:t>2 – hour latency</a:t>
              </a:r>
              <a:endParaRPr lang="en-US" dirty="0">
                <a:solidFill>
                  <a:prstClr val="black"/>
                </a:solidFill>
              </a:endParaRPr>
            </a:p>
          </p:txBody>
        </p:sp>
        <p:sp>
          <p:nvSpPr>
            <p:cNvPr id="18" name="TextBox 17"/>
            <p:cNvSpPr txBox="1"/>
            <p:nvPr/>
          </p:nvSpPr>
          <p:spPr>
            <a:xfrm>
              <a:off x="1554078" y="3529899"/>
              <a:ext cx="2179721" cy="369332"/>
            </a:xfrm>
            <a:prstGeom prst="rect">
              <a:avLst/>
            </a:prstGeom>
            <a:noFill/>
          </p:spPr>
          <p:txBody>
            <a:bodyPr wrap="square" rtlCol="0">
              <a:spAutoFit/>
            </a:bodyPr>
            <a:lstStyle/>
            <a:p>
              <a:r>
                <a:rPr lang="en-US" dirty="0" smtClean="0">
                  <a:solidFill>
                    <a:prstClr val="black"/>
                  </a:solidFill>
                </a:rPr>
                <a:t>1 – hour latency</a:t>
              </a:r>
              <a:endParaRPr lang="en-US" dirty="0">
                <a:solidFill>
                  <a:prstClr val="black"/>
                </a:solidFill>
              </a:endParaRPr>
            </a:p>
          </p:txBody>
        </p:sp>
        <p:sp>
          <p:nvSpPr>
            <p:cNvPr id="19" name="TextBox 18"/>
            <p:cNvSpPr txBox="1"/>
            <p:nvPr/>
          </p:nvSpPr>
          <p:spPr>
            <a:xfrm>
              <a:off x="5906585" y="3474569"/>
              <a:ext cx="1676400" cy="369332"/>
            </a:xfrm>
            <a:prstGeom prst="rect">
              <a:avLst/>
            </a:prstGeom>
            <a:noFill/>
          </p:spPr>
          <p:txBody>
            <a:bodyPr wrap="square" rtlCol="0">
              <a:spAutoFit/>
            </a:bodyPr>
            <a:lstStyle/>
            <a:p>
              <a:r>
                <a:rPr lang="en-US" dirty="0" smtClean="0">
                  <a:solidFill>
                    <a:prstClr val="black"/>
                  </a:solidFill>
                </a:rPr>
                <a:t>No latency</a:t>
              </a:r>
              <a:endParaRPr lang="en-US" dirty="0">
                <a:solidFill>
                  <a:prstClr val="black"/>
                </a:solidFill>
              </a:endParaRPr>
            </a:p>
          </p:txBody>
        </p:sp>
      </p:grpSp>
    </p:spTree>
    <p:extLst>
      <p:ext uri="{BB962C8B-B14F-4D97-AF65-F5344CB8AC3E}">
        <p14:creationId xmlns:p14="http://schemas.microsoft.com/office/powerpoint/2010/main" val="3680351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9216191"/>
              </p:ext>
            </p:extLst>
          </p:nvPr>
        </p:nvGraphicFramePr>
        <p:xfrm>
          <a:off x="533400" y="821288"/>
          <a:ext cx="7848600" cy="58623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89000">
                  <a:extLst>
                    <a:ext uri="{9D8B030D-6E8A-4147-A177-3AD203B41FA5}">
                      <a16:colId xmlns:a16="http://schemas.microsoft.com/office/drawing/2014/main" val="20004"/>
                    </a:ext>
                  </a:extLst>
                </a:gridCol>
                <a:gridCol w="2768600">
                  <a:extLst>
                    <a:ext uri="{9D8B030D-6E8A-4147-A177-3AD203B41FA5}">
                      <a16:colId xmlns:a16="http://schemas.microsoft.com/office/drawing/2014/main" val="20005"/>
                    </a:ext>
                  </a:extLst>
                </a:gridCol>
              </a:tblGrid>
              <a:tr h="370840">
                <a:tc>
                  <a:txBody>
                    <a:bodyPr/>
                    <a:lstStyle/>
                    <a:p>
                      <a:r>
                        <a:rPr lang="en-US" b="1" dirty="0" smtClean="0"/>
                        <a:t>Satellite </a:t>
                      </a:r>
                    </a:p>
                    <a:p>
                      <a:endParaRPr lang="en-US" b="1" dirty="0"/>
                    </a:p>
                  </a:txBody>
                  <a:tcPr/>
                </a:tc>
                <a:tc>
                  <a:txBody>
                    <a:bodyPr/>
                    <a:lstStyle/>
                    <a:p>
                      <a:r>
                        <a:rPr lang="en-US" b="1" dirty="0" smtClean="0"/>
                        <a:t>3-hour latency</a:t>
                      </a:r>
                      <a:endParaRPr lang="en-US" b="1" dirty="0"/>
                    </a:p>
                  </a:txBody>
                  <a:tcPr/>
                </a:tc>
                <a:tc>
                  <a:txBody>
                    <a:bodyPr/>
                    <a:lstStyle/>
                    <a:p>
                      <a:r>
                        <a:rPr lang="en-US" b="1" dirty="0" smtClean="0"/>
                        <a:t>2-hour latency</a:t>
                      </a:r>
                      <a:endParaRPr lang="en-US" b="1" dirty="0"/>
                    </a:p>
                  </a:txBody>
                  <a:tcPr/>
                </a:tc>
                <a:tc>
                  <a:txBody>
                    <a:bodyPr/>
                    <a:lstStyle/>
                    <a:p>
                      <a:r>
                        <a:rPr lang="en-US" b="1" dirty="0" smtClean="0"/>
                        <a:t>1-hour latency</a:t>
                      </a:r>
                      <a:endParaRPr lang="en-US" b="1" dirty="0"/>
                    </a:p>
                  </a:txBody>
                  <a:tcPr/>
                </a:tc>
                <a:tc>
                  <a:txBody>
                    <a:bodyPr/>
                    <a:lstStyle/>
                    <a:p>
                      <a:r>
                        <a:rPr lang="en-US" b="1" dirty="0" smtClean="0"/>
                        <a:t>No latency</a:t>
                      </a:r>
                      <a:endParaRPr lang="en-US" b="1" dirty="0"/>
                    </a:p>
                  </a:txBody>
                  <a:tcPr/>
                </a:tc>
                <a:tc>
                  <a:txBody>
                    <a:bodyPr/>
                    <a:lstStyle/>
                    <a:p>
                      <a:r>
                        <a:rPr lang="en-US" b="1" dirty="0" smtClean="0"/>
                        <a:t>(no latency – 3-hour latency)</a:t>
                      </a:r>
                      <a:r>
                        <a:rPr lang="en-US" b="1" baseline="0" dirty="0" smtClean="0"/>
                        <a:t> / no latency</a:t>
                      </a:r>
                      <a:endParaRPr lang="en-US" b="1" dirty="0"/>
                    </a:p>
                  </a:txBody>
                  <a:tcPr/>
                </a:tc>
                <a:extLst>
                  <a:ext uri="{0D108BD9-81ED-4DB2-BD59-A6C34878D82A}">
                    <a16:rowId xmlns:a16="http://schemas.microsoft.com/office/drawing/2014/main" val="10000"/>
                  </a:ext>
                </a:extLst>
              </a:tr>
              <a:tr h="370840">
                <a:tc>
                  <a:txBody>
                    <a:bodyPr/>
                    <a:lstStyle/>
                    <a:p>
                      <a:r>
                        <a:rPr lang="en-US" b="1" dirty="0" smtClean="0"/>
                        <a:t>AMSUA N15</a:t>
                      </a:r>
                      <a:r>
                        <a:rPr lang="en-US" b="1" baseline="0" dirty="0" smtClean="0"/>
                        <a:t> </a:t>
                      </a:r>
                      <a:r>
                        <a:rPr lang="en-US" b="1" baseline="0" dirty="0" err="1" smtClean="0"/>
                        <a:t>Ch</a:t>
                      </a:r>
                      <a:r>
                        <a:rPr lang="en-US" b="1" baseline="0" dirty="0" smtClean="0"/>
                        <a:t> 6</a:t>
                      </a:r>
                      <a:endParaRPr lang="en-US" b="1" dirty="0"/>
                    </a:p>
                  </a:txBody>
                  <a:tcPr/>
                </a:tc>
                <a:tc>
                  <a:txBody>
                    <a:bodyPr/>
                    <a:lstStyle/>
                    <a:p>
                      <a:pPr algn="ctr"/>
                      <a:r>
                        <a:rPr lang="en-US" dirty="0" smtClean="0"/>
                        <a:t>141</a:t>
                      </a:r>
                      <a:endParaRPr lang="en-US" dirty="0"/>
                    </a:p>
                  </a:txBody>
                  <a:tcPr/>
                </a:tc>
                <a:tc>
                  <a:txBody>
                    <a:bodyPr/>
                    <a:lstStyle/>
                    <a:p>
                      <a:pPr algn="ctr"/>
                      <a:r>
                        <a:rPr lang="en-US" dirty="0" smtClean="0"/>
                        <a:t>141</a:t>
                      </a:r>
                      <a:endParaRPr lang="en-US" dirty="0"/>
                    </a:p>
                  </a:txBody>
                  <a:tcPr/>
                </a:tc>
                <a:tc>
                  <a:txBody>
                    <a:bodyPr/>
                    <a:lstStyle/>
                    <a:p>
                      <a:pPr algn="ctr"/>
                      <a:r>
                        <a:rPr lang="en-US" dirty="0" smtClean="0"/>
                        <a:t>141</a:t>
                      </a:r>
                      <a:endParaRPr lang="en-US" dirty="0"/>
                    </a:p>
                  </a:txBody>
                  <a:tcPr/>
                </a:tc>
                <a:tc>
                  <a:txBody>
                    <a:bodyPr/>
                    <a:lstStyle/>
                    <a:p>
                      <a:pPr algn="ctr"/>
                      <a:r>
                        <a:rPr lang="en-US" dirty="0" smtClean="0"/>
                        <a:t>141</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1"/>
                  </a:ext>
                </a:extLst>
              </a:tr>
              <a:tr h="370840">
                <a:tc>
                  <a:txBody>
                    <a:bodyPr/>
                    <a:lstStyle/>
                    <a:p>
                      <a:r>
                        <a:rPr lang="en-US" b="1" dirty="0" smtClean="0"/>
                        <a:t>AMSUA N18 </a:t>
                      </a:r>
                      <a:r>
                        <a:rPr lang="en-US" b="1" dirty="0" err="1" smtClean="0"/>
                        <a:t>Ch</a:t>
                      </a:r>
                      <a:r>
                        <a:rPr lang="en-US" b="1" dirty="0" smtClean="0"/>
                        <a:t> 6</a:t>
                      </a:r>
                      <a:endParaRPr lang="en-US" b="1" dirty="0"/>
                    </a:p>
                  </a:txBody>
                  <a:tcPr/>
                </a:tc>
                <a:tc>
                  <a:txBody>
                    <a:bodyPr/>
                    <a:lstStyle/>
                    <a:p>
                      <a:pPr algn="ctr"/>
                      <a:r>
                        <a:rPr lang="en-US" dirty="0" smtClean="0"/>
                        <a:t>1385</a:t>
                      </a:r>
                      <a:endParaRPr lang="en-US" dirty="0"/>
                    </a:p>
                  </a:txBody>
                  <a:tcPr/>
                </a:tc>
                <a:tc>
                  <a:txBody>
                    <a:bodyPr/>
                    <a:lstStyle/>
                    <a:p>
                      <a:pPr algn="ctr"/>
                      <a:r>
                        <a:rPr lang="en-US" dirty="0" smtClean="0"/>
                        <a:t>1383</a:t>
                      </a:r>
                      <a:endParaRPr lang="en-US" dirty="0"/>
                    </a:p>
                  </a:txBody>
                  <a:tcPr/>
                </a:tc>
                <a:tc>
                  <a:txBody>
                    <a:bodyPr/>
                    <a:lstStyle/>
                    <a:p>
                      <a:pPr algn="ctr"/>
                      <a:r>
                        <a:rPr lang="en-US" dirty="0" smtClean="0"/>
                        <a:t>1383</a:t>
                      </a:r>
                      <a:endParaRPr lang="en-US" dirty="0"/>
                    </a:p>
                  </a:txBody>
                  <a:tcPr/>
                </a:tc>
                <a:tc>
                  <a:txBody>
                    <a:bodyPr/>
                    <a:lstStyle/>
                    <a:p>
                      <a:pPr algn="ctr"/>
                      <a:r>
                        <a:rPr lang="en-US" dirty="0" smtClean="0"/>
                        <a:t>1384</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2"/>
                  </a:ext>
                </a:extLst>
              </a:tr>
              <a:tr h="370840">
                <a:tc>
                  <a:txBody>
                    <a:bodyPr/>
                    <a:lstStyle/>
                    <a:p>
                      <a:r>
                        <a:rPr lang="en-US" b="1" dirty="0" smtClean="0"/>
                        <a:t>AMSUA N19 </a:t>
                      </a:r>
                      <a:r>
                        <a:rPr lang="en-US" b="1" dirty="0" err="1" smtClean="0"/>
                        <a:t>Ch</a:t>
                      </a:r>
                      <a:r>
                        <a:rPr lang="en-US" b="1" dirty="0" smtClean="0"/>
                        <a:t> 6</a:t>
                      </a:r>
                      <a:endParaRPr lang="en-US" b="1" dirty="0"/>
                    </a:p>
                  </a:txBody>
                  <a:tcPr/>
                </a:tc>
                <a:tc>
                  <a:txBody>
                    <a:bodyPr/>
                    <a:lstStyle/>
                    <a:p>
                      <a:pPr algn="ctr"/>
                      <a:r>
                        <a:rPr lang="en-US" dirty="0" smtClean="0"/>
                        <a:t>-----</a:t>
                      </a:r>
                      <a:endParaRPr lang="en-US" dirty="0"/>
                    </a:p>
                  </a:txBody>
                  <a:tcPr/>
                </a:tc>
                <a:tc>
                  <a:txBody>
                    <a:bodyPr/>
                    <a:lstStyle/>
                    <a:p>
                      <a:pPr algn="ctr"/>
                      <a:r>
                        <a:rPr lang="en-US" dirty="0" smtClean="0"/>
                        <a:t>101</a:t>
                      </a:r>
                      <a:endParaRPr lang="en-US" dirty="0"/>
                    </a:p>
                  </a:txBody>
                  <a:tcPr/>
                </a:tc>
                <a:tc>
                  <a:txBody>
                    <a:bodyPr/>
                    <a:lstStyle/>
                    <a:p>
                      <a:pPr algn="ctr"/>
                      <a:r>
                        <a:rPr lang="en-US" dirty="0" smtClean="0"/>
                        <a:t>101</a:t>
                      </a:r>
                      <a:endParaRPr lang="en-US" dirty="0"/>
                    </a:p>
                  </a:txBody>
                  <a:tcPr/>
                </a:tc>
                <a:tc>
                  <a:txBody>
                    <a:bodyPr/>
                    <a:lstStyle/>
                    <a:p>
                      <a:pPr algn="ctr"/>
                      <a:r>
                        <a:rPr lang="en-US" dirty="0" smtClean="0"/>
                        <a:t>114</a:t>
                      </a:r>
                      <a:endParaRPr lang="en-US" dirty="0"/>
                    </a:p>
                  </a:txBody>
                  <a:tcPr/>
                </a:tc>
                <a:tc>
                  <a:txBody>
                    <a:bodyPr/>
                    <a:lstStyle/>
                    <a:p>
                      <a:pPr algn="ctr"/>
                      <a:r>
                        <a:rPr lang="en-US" dirty="0" smtClean="0"/>
                        <a:t>100%</a:t>
                      </a:r>
                      <a:endParaRPr lang="en-US" dirty="0"/>
                    </a:p>
                  </a:txBody>
                  <a:tcPr/>
                </a:tc>
                <a:extLst>
                  <a:ext uri="{0D108BD9-81ED-4DB2-BD59-A6C34878D82A}">
                    <a16:rowId xmlns:a16="http://schemas.microsoft.com/office/drawing/2014/main" val="10003"/>
                  </a:ext>
                </a:extLst>
              </a:tr>
              <a:tr h="370840">
                <a:tc>
                  <a:txBody>
                    <a:bodyPr/>
                    <a:lstStyle/>
                    <a:p>
                      <a:r>
                        <a:rPr lang="en-US" b="1" dirty="0" smtClean="0"/>
                        <a:t>AMSUA </a:t>
                      </a:r>
                      <a:r>
                        <a:rPr lang="en-US" b="1" dirty="0" err="1" smtClean="0"/>
                        <a:t>MetopA</a:t>
                      </a:r>
                      <a:r>
                        <a:rPr lang="en-US" b="1" baseline="0" dirty="0" smtClean="0"/>
                        <a:t> </a:t>
                      </a:r>
                      <a:r>
                        <a:rPr lang="en-US" b="1" baseline="0" dirty="0" err="1" smtClean="0"/>
                        <a:t>Ch</a:t>
                      </a:r>
                      <a:r>
                        <a:rPr lang="en-US" b="1" baseline="0" dirty="0" smtClean="0"/>
                        <a:t> 6</a:t>
                      </a:r>
                      <a:endParaRPr lang="en-US" b="1" dirty="0"/>
                    </a:p>
                  </a:txBody>
                  <a:tcPr/>
                </a:tc>
                <a:tc>
                  <a:txBody>
                    <a:bodyPr/>
                    <a:lstStyle/>
                    <a:p>
                      <a:pPr algn="ctr"/>
                      <a:r>
                        <a:rPr lang="en-US" dirty="0" smtClean="0"/>
                        <a:t>2149</a:t>
                      </a:r>
                      <a:endParaRPr lang="en-US" dirty="0"/>
                    </a:p>
                  </a:txBody>
                  <a:tcPr/>
                </a:tc>
                <a:tc>
                  <a:txBody>
                    <a:bodyPr/>
                    <a:lstStyle/>
                    <a:p>
                      <a:pPr algn="ctr"/>
                      <a:r>
                        <a:rPr lang="en-US" dirty="0" smtClean="0"/>
                        <a:t>2150</a:t>
                      </a:r>
                      <a:endParaRPr lang="en-US" dirty="0"/>
                    </a:p>
                  </a:txBody>
                  <a:tcPr/>
                </a:tc>
                <a:tc>
                  <a:txBody>
                    <a:bodyPr/>
                    <a:lstStyle/>
                    <a:p>
                      <a:pPr algn="ctr"/>
                      <a:r>
                        <a:rPr lang="en-US" dirty="0" smtClean="0"/>
                        <a:t>2150</a:t>
                      </a:r>
                      <a:endParaRPr lang="en-US" dirty="0"/>
                    </a:p>
                  </a:txBody>
                  <a:tcPr/>
                </a:tc>
                <a:tc>
                  <a:txBody>
                    <a:bodyPr/>
                    <a:lstStyle/>
                    <a:p>
                      <a:pPr algn="ctr"/>
                      <a:r>
                        <a:rPr lang="en-US" dirty="0" smtClean="0"/>
                        <a:t>2150</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4"/>
                  </a:ext>
                </a:extLst>
              </a:tr>
              <a:tr h="370840">
                <a:tc>
                  <a:txBody>
                    <a:bodyPr/>
                    <a:lstStyle/>
                    <a:p>
                      <a:r>
                        <a:rPr lang="en-US" b="1" dirty="0" smtClean="0"/>
                        <a:t>AMSUA </a:t>
                      </a:r>
                      <a:r>
                        <a:rPr lang="en-US" b="1" dirty="0" err="1" smtClean="0"/>
                        <a:t>MetopB</a:t>
                      </a:r>
                      <a:r>
                        <a:rPr lang="en-US" b="1" baseline="0" dirty="0" smtClean="0"/>
                        <a:t> </a:t>
                      </a:r>
                      <a:r>
                        <a:rPr lang="en-US" b="1" baseline="0" dirty="0" err="1" smtClean="0"/>
                        <a:t>Ch</a:t>
                      </a:r>
                      <a:r>
                        <a:rPr lang="en-US" b="1" baseline="0" dirty="0" smtClean="0"/>
                        <a:t> 8</a:t>
                      </a:r>
                      <a:endParaRPr lang="en-US" b="1" dirty="0"/>
                    </a:p>
                  </a:txBody>
                  <a:tcPr/>
                </a:tc>
                <a:tc>
                  <a:txBody>
                    <a:bodyPr/>
                    <a:lstStyle/>
                    <a:p>
                      <a:pPr algn="ctr"/>
                      <a:r>
                        <a:rPr lang="en-US" dirty="0" smtClean="0"/>
                        <a:t>2365</a:t>
                      </a:r>
                      <a:endParaRPr lang="en-US" dirty="0"/>
                    </a:p>
                  </a:txBody>
                  <a:tcPr/>
                </a:tc>
                <a:tc>
                  <a:txBody>
                    <a:bodyPr/>
                    <a:lstStyle/>
                    <a:p>
                      <a:pPr algn="ctr"/>
                      <a:r>
                        <a:rPr lang="en-US" dirty="0" smtClean="0"/>
                        <a:t>2624</a:t>
                      </a:r>
                      <a:endParaRPr lang="en-US" dirty="0"/>
                    </a:p>
                  </a:txBody>
                  <a:tcPr/>
                </a:tc>
                <a:tc>
                  <a:txBody>
                    <a:bodyPr/>
                    <a:lstStyle/>
                    <a:p>
                      <a:pPr algn="ctr"/>
                      <a:r>
                        <a:rPr lang="en-US" dirty="0" smtClean="0"/>
                        <a:t>2624</a:t>
                      </a:r>
                      <a:endParaRPr lang="en-US" dirty="0"/>
                    </a:p>
                  </a:txBody>
                  <a:tcPr/>
                </a:tc>
                <a:tc>
                  <a:txBody>
                    <a:bodyPr/>
                    <a:lstStyle/>
                    <a:p>
                      <a:pPr algn="ctr"/>
                      <a:r>
                        <a:rPr lang="en-US" dirty="0" smtClean="0"/>
                        <a:t>2624</a:t>
                      </a:r>
                      <a:endParaRPr lang="en-US" dirty="0"/>
                    </a:p>
                  </a:txBody>
                  <a:tcPr/>
                </a:tc>
                <a:tc>
                  <a:txBody>
                    <a:bodyPr/>
                    <a:lstStyle/>
                    <a:p>
                      <a:pPr algn="ctr"/>
                      <a:r>
                        <a:rPr lang="en-US" dirty="0" smtClean="0"/>
                        <a:t>9.9%</a:t>
                      </a:r>
                      <a:endParaRPr lang="en-US" dirty="0"/>
                    </a:p>
                  </a:txBody>
                  <a:tcPr/>
                </a:tc>
                <a:extLst>
                  <a:ext uri="{0D108BD9-81ED-4DB2-BD59-A6C34878D82A}">
                    <a16:rowId xmlns:a16="http://schemas.microsoft.com/office/drawing/2014/main" val="10005"/>
                  </a:ext>
                </a:extLst>
              </a:tr>
              <a:tr h="370840">
                <a:tc>
                  <a:txBody>
                    <a:bodyPr/>
                    <a:lstStyle/>
                    <a:p>
                      <a:r>
                        <a:rPr lang="en-US" b="1" dirty="0" smtClean="0"/>
                        <a:t>ATMS </a:t>
                      </a:r>
                      <a:r>
                        <a:rPr lang="en-US" b="1" dirty="0" err="1" smtClean="0"/>
                        <a:t>Ch</a:t>
                      </a:r>
                      <a:r>
                        <a:rPr lang="en-US" b="1" dirty="0" smtClean="0"/>
                        <a:t> 11</a:t>
                      </a:r>
                      <a:endParaRPr lang="en-US" b="1" dirty="0"/>
                    </a:p>
                  </a:txBody>
                  <a:tcPr/>
                </a:tc>
                <a:tc>
                  <a:txBody>
                    <a:bodyPr/>
                    <a:lstStyle/>
                    <a:p>
                      <a:pPr algn="ctr"/>
                      <a:r>
                        <a:rPr lang="en-US" dirty="0" smtClean="0"/>
                        <a:t>500</a:t>
                      </a:r>
                      <a:endParaRPr lang="en-US" dirty="0"/>
                    </a:p>
                  </a:txBody>
                  <a:tcPr/>
                </a:tc>
                <a:tc>
                  <a:txBody>
                    <a:bodyPr/>
                    <a:lstStyle/>
                    <a:p>
                      <a:pPr algn="ctr"/>
                      <a:r>
                        <a:rPr lang="en-US" dirty="0" smtClean="0"/>
                        <a:t>500</a:t>
                      </a:r>
                      <a:endParaRPr lang="en-US" dirty="0"/>
                    </a:p>
                  </a:txBody>
                  <a:tcPr/>
                </a:tc>
                <a:tc>
                  <a:txBody>
                    <a:bodyPr/>
                    <a:lstStyle/>
                    <a:p>
                      <a:pPr algn="ctr"/>
                      <a:r>
                        <a:rPr lang="en-US" dirty="0" smtClean="0"/>
                        <a:t>1076</a:t>
                      </a:r>
                      <a:endParaRPr lang="en-US" dirty="0"/>
                    </a:p>
                  </a:txBody>
                  <a:tcPr/>
                </a:tc>
                <a:tc>
                  <a:txBody>
                    <a:bodyPr/>
                    <a:lstStyle/>
                    <a:p>
                      <a:pPr algn="ctr"/>
                      <a:r>
                        <a:rPr lang="en-US" dirty="0" smtClean="0"/>
                        <a:t>1075</a:t>
                      </a:r>
                      <a:endParaRPr lang="en-US" dirty="0"/>
                    </a:p>
                  </a:txBody>
                  <a:tcPr/>
                </a:tc>
                <a:tc>
                  <a:txBody>
                    <a:bodyPr/>
                    <a:lstStyle/>
                    <a:p>
                      <a:pPr algn="ctr"/>
                      <a:r>
                        <a:rPr lang="en-US" dirty="0" smtClean="0"/>
                        <a:t>53.5%</a:t>
                      </a:r>
                      <a:endParaRPr lang="en-US" dirty="0"/>
                    </a:p>
                  </a:txBody>
                  <a:tcPr/>
                </a:tc>
                <a:extLst>
                  <a:ext uri="{0D108BD9-81ED-4DB2-BD59-A6C34878D82A}">
                    <a16:rowId xmlns:a16="http://schemas.microsoft.com/office/drawing/2014/main" val="10006"/>
                  </a:ext>
                </a:extLst>
              </a:tr>
              <a:tr h="370840">
                <a:tc>
                  <a:txBody>
                    <a:bodyPr/>
                    <a:lstStyle/>
                    <a:p>
                      <a:r>
                        <a:rPr lang="en-US" b="1" dirty="0" smtClean="0"/>
                        <a:t>CrIS  </a:t>
                      </a:r>
                      <a:r>
                        <a:rPr lang="en-US" b="1" dirty="0" err="1" smtClean="0"/>
                        <a:t>Ch</a:t>
                      </a:r>
                      <a:r>
                        <a:rPr lang="en-US" b="1" dirty="0" smtClean="0"/>
                        <a:t> 96</a:t>
                      </a:r>
                      <a:endParaRPr lang="en-US" b="1" dirty="0"/>
                    </a:p>
                  </a:txBody>
                  <a:tcPr/>
                </a:tc>
                <a:tc>
                  <a:txBody>
                    <a:bodyPr/>
                    <a:lstStyle/>
                    <a:p>
                      <a:pPr algn="ctr"/>
                      <a:r>
                        <a:rPr lang="en-US" dirty="0" smtClean="0"/>
                        <a:t>247</a:t>
                      </a:r>
                      <a:endParaRPr lang="en-US" dirty="0"/>
                    </a:p>
                  </a:txBody>
                  <a:tcPr/>
                </a:tc>
                <a:tc>
                  <a:txBody>
                    <a:bodyPr/>
                    <a:lstStyle/>
                    <a:p>
                      <a:pPr algn="ctr"/>
                      <a:r>
                        <a:rPr lang="en-US" dirty="0" smtClean="0"/>
                        <a:t>244</a:t>
                      </a:r>
                      <a:endParaRPr lang="en-US" dirty="0"/>
                    </a:p>
                  </a:txBody>
                  <a:tcPr/>
                </a:tc>
                <a:tc>
                  <a:txBody>
                    <a:bodyPr/>
                    <a:lstStyle/>
                    <a:p>
                      <a:pPr algn="ctr"/>
                      <a:r>
                        <a:rPr lang="en-US" dirty="0" smtClean="0"/>
                        <a:t>874</a:t>
                      </a:r>
                      <a:endParaRPr lang="en-US" dirty="0"/>
                    </a:p>
                  </a:txBody>
                  <a:tcPr/>
                </a:tc>
                <a:tc>
                  <a:txBody>
                    <a:bodyPr/>
                    <a:lstStyle/>
                    <a:p>
                      <a:pPr algn="ctr"/>
                      <a:r>
                        <a:rPr lang="en-US" dirty="0" smtClean="0"/>
                        <a:t>869</a:t>
                      </a:r>
                      <a:endParaRPr lang="en-US" dirty="0"/>
                    </a:p>
                  </a:txBody>
                  <a:tcPr/>
                </a:tc>
                <a:tc>
                  <a:txBody>
                    <a:bodyPr/>
                    <a:lstStyle/>
                    <a:p>
                      <a:pPr algn="ctr"/>
                      <a:r>
                        <a:rPr lang="en-US" dirty="0" smtClean="0"/>
                        <a:t>71.6%</a:t>
                      </a:r>
                      <a:endParaRPr lang="en-US" dirty="0"/>
                    </a:p>
                  </a:txBody>
                  <a:tcPr/>
                </a:tc>
                <a:extLst>
                  <a:ext uri="{0D108BD9-81ED-4DB2-BD59-A6C34878D82A}">
                    <a16:rowId xmlns:a16="http://schemas.microsoft.com/office/drawing/2014/main" val="10007"/>
                  </a:ext>
                </a:extLst>
              </a:tr>
              <a:tr h="370840">
                <a:tc>
                  <a:txBody>
                    <a:bodyPr/>
                    <a:lstStyle/>
                    <a:p>
                      <a:r>
                        <a:rPr lang="en-US" b="1" dirty="0" smtClean="0"/>
                        <a:t>IASI </a:t>
                      </a:r>
                      <a:r>
                        <a:rPr lang="en-US" b="1" dirty="0" err="1" smtClean="0"/>
                        <a:t>MetopA</a:t>
                      </a:r>
                      <a:r>
                        <a:rPr lang="en-US" b="1" dirty="0" smtClean="0"/>
                        <a:t> </a:t>
                      </a:r>
                      <a:r>
                        <a:rPr lang="en-US" b="1" dirty="0" err="1" smtClean="0"/>
                        <a:t>Ch</a:t>
                      </a:r>
                      <a:r>
                        <a:rPr lang="en-US" b="1" dirty="0" smtClean="0"/>
                        <a:t> 110</a:t>
                      </a:r>
                      <a:endParaRPr lang="en-US" b="1" dirty="0"/>
                    </a:p>
                  </a:txBody>
                  <a:tcPr/>
                </a:tc>
                <a:tc>
                  <a:txBody>
                    <a:bodyPr/>
                    <a:lstStyle/>
                    <a:p>
                      <a:pPr algn="ctr"/>
                      <a:r>
                        <a:rPr lang="en-US" dirty="0" smtClean="0"/>
                        <a:t>1774</a:t>
                      </a:r>
                      <a:endParaRPr lang="en-US" dirty="0"/>
                    </a:p>
                  </a:txBody>
                  <a:tcPr/>
                </a:tc>
                <a:tc>
                  <a:txBody>
                    <a:bodyPr/>
                    <a:lstStyle/>
                    <a:p>
                      <a:pPr algn="ctr"/>
                      <a:r>
                        <a:rPr lang="en-US" dirty="0" smtClean="0"/>
                        <a:t>1774</a:t>
                      </a:r>
                      <a:endParaRPr lang="en-US" dirty="0"/>
                    </a:p>
                  </a:txBody>
                  <a:tcPr/>
                </a:tc>
                <a:tc>
                  <a:txBody>
                    <a:bodyPr/>
                    <a:lstStyle/>
                    <a:p>
                      <a:pPr algn="ctr"/>
                      <a:r>
                        <a:rPr lang="en-US" dirty="0" smtClean="0"/>
                        <a:t>1745</a:t>
                      </a:r>
                      <a:endParaRPr lang="en-US" dirty="0"/>
                    </a:p>
                  </a:txBody>
                  <a:tcPr/>
                </a:tc>
                <a:tc>
                  <a:txBody>
                    <a:bodyPr/>
                    <a:lstStyle/>
                    <a:p>
                      <a:pPr algn="ctr"/>
                      <a:r>
                        <a:rPr lang="en-US" dirty="0" smtClean="0"/>
                        <a:t>1748</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10008"/>
                  </a:ext>
                </a:extLst>
              </a:tr>
              <a:tr h="370840">
                <a:tc>
                  <a:txBody>
                    <a:bodyPr/>
                    <a:lstStyle/>
                    <a:p>
                      <a:r>
                        <a:rPr lang="en-US" b="1" dirty="0" smtClean="0"/>
                        <a:t>IASI </a:t>
                      </a:r>
                      <a:r>
                        <a:rPr lang="en-US" b="1" dirty="0" err="1" smtClean="0"/>
                        <a:t>MetopB</a:t>
                      </a:r>
                      <a:r>
                        <a:rPr lang="en-US" b="1" dirty="0" smtClean="0"/>
                        <a:t> </a:t>
                      </a:r>
                      <a:r>
                        <a:rPr lang="en-US" b="1" dirty="0" err="1" smtClean="0"/>
                        <a:t>Ch</a:t>
                      </a:r>
                      <a:r>
                        <a:rPr lang="en-US" b="1" dirty="0" smtClean="0"/>
                        <a:t> 110</a:t>
                      </a:r>
                      <a:endParaRPr lang="en-US" b="1" dirty="0"/>
                    </a:p>
                  </a:txBody>
                  <a:tcPr/>
                </a:tc>
                <a:tc>
                  <a:txBody>
                    <a:bodyPr/>
                    <a:lstStyle/>
                    <a:p>
                      <a:pPr algn="ctr"/>
                      <a:r>
                        <a:rPr lang="en-US" dirty="0" smtClean="0"/>
                        <a:t>1879</a:t>
                      </a:r>
                      <a:endParaRPr lang="en-US" dirty="0"/>
                    </a:p>
                  </a:txBody>
                  <a:tcPr/>
                </a:tc>
                <a:tc>
                  <a:txBody>
                    <a:bodyPr/>
                    <a:lstStyle/>
                    <a:p>
                      <a:pPr algn="ctr"/>
                      <a:r>
                        <a:rPr lang="en-US" dirty="0" smtClean="0"/>
                        <a:t>2210</a:t>
                      </a:r>
                      <a:endParaRPr lang="en-US" dirty="0"/>
                    </a:p>
                  </a:txBody>
                  <a:tcPr/>
                </a:tc>
                <a:tc>
                  <a:txBody>
                    <a:bodyPr/>
                    <a:lstStyle/>
                    <a:p>
                      <a:pPr algn="ctr"/>
                      <a:r>
                        <a:rPr lang="en-US" dirty="0" smtClean="0"/>
                        <a:t>2177</a:t>
                      </a:r>
                      <a:endParaRPr lang="en-US" dirty="0"/>
                    </a:p>
                  </a:txBody>
                  <a:tcPr/>
                </a:tc>
                <a:tc>
                  <a:txBody>
                    <a:bodyPr/>
                    <a:lstStyle/>
                    <a:p>
                      <a:pPr algn="ctr"/>
                      <a:r>
                        <a:rPr lang="en-US" dirty="0" smtClean="0"/>
                        <a:t>2175</a:t>
                      </a:r>
                      <a:endParaRPr lang="en-US" dirty="0"/>
                    </a:p>
                  </a:txBody>
                  <a:tcPr/>
                </a:tc>
                <a:tc>
                  <a:txBody>
                    <a:bodyPr/>
                    <a:lstStyle/>
                    <a:p>
                      <a:pPr algn="ctr"/>
                      <a:r>
                        <a:rPr lang="en-US" dirty="0" smtClean="0"/>
                        <a:t>13.6%</a:t>
                      </a:r>
                      <a:endParaRPr lang="en-US" dirty="0"/>
                    </a:p>
                  </a:txBody>
                  <a:tcPr/>
                </a:tc>
                <a:extLst>
                  <a:ext uri="{0D108BD9-81ED-4DB2-BD59-A6C34878D82A}">
                    <a16:rowId xmlns:a16="http://schemas.microsoft.com/office/drawing/2014/main" val="10009"/>
                  </a:ext>
                </a:extLst>
              </a:tr>
            </a:tbl>
          </a:graphicData>
        </a:graphic>
      </p:graphicFrame>
      <p:sp>
        <p:nvSpPr>
          <p:cNvPr id="5" name="TextBox 4"/>
          <p:cNvSpPr txBox="1"/>
          <p:nvPr/>
        </p:nvSpPr>
        <p:spPr>
          <a:xfrm>
            <a:off x="1600200" y="128790"/>
            <a:ext cx="6324600" cy="461665"/>
          </a:xfrm>
          <a:prstGeom prst="rect">
            <a:avLst/>
          </a:prstGeom>
          <a:noFill/>
        </p:spPr>
        <p:txBody>
          <a:bodyPr wrap="square" rtlCol="0">
            <a:spAutoFit/>
          </a:bodyPr>
          <a:lstStyle/>
          <a:p>
            <a:r>
              <a:rPr lang="en-US" sz="2400" dirty="0" smtClean="0">
                <a:solidFill>
                  <a:prstClr val="black"/>
                </a:solidFill>
              </a:rPr>
              <a:t>The data coverage increasing rate at analysis field</a:t>
            </a:r>
            <a:endParaRPr lang="en-US" sz="2400" dirty="0">
              <a:solidFill>
                <a:prstClr val="black"/>
              </a:solidFill>
            </a:endParaRPr>
          </a:p>
        </p:txBody>
      </p:sp>
    </p:spTree>
    <p:extLst>
      <p:ext uri="{BB962C8B-B14F-4D97-AF65-F5344CB8AC3E}">
        <p14:creationId xmlns:p14="http://schemas.microsoft.com/office/powerpoint/2010/main" val="4200185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Impacts </a:t>
            </a:r>
            <a:r>
              <a:rPr lang="en-US" b="1" dirty="0" smtClean="0">
                <a:solidFill>
                  <a:srgbClr val="0070C0"/>
                </a:solidFill>
              </a:rPr>
              <a:t>on precipitation forecast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3400" y="1524000"/>
                <a:ext cx="8382000" cy="3810000"/>
              </a:xfrm>
            </p:spPr>
            <p:txBody>
              <a:bodyPr>
                <a:normAutofit fontScale="92500" lnSpcReduction="20000"/>
              </a:bodyPr>
              <a:lstStyle/>
              <a:p>
                <a:pPr marL="0" indent="0">
                  <a:buNone/>
                </a:pPr>
                <a:r>
                  <a:rPr lang="en-US" sz="2000" dirty="0" smtClean="0"/>
                  <a:t>3 scores are used to evaluate the precipitation forecast against observations</a:t>
                </a:r>
              </a:p>
              <a:p>
                <a:r>
                  <a:rPr lang="en-US" sz="2000" dirty="0" smtClean="0">
                    <a:solidFill>
                      <a:srgbClr val="FF0000"/>
                    </a:solidFill>
                  </a:rPr>
                  <a:t>Equitable Threat Score (ETS)</a:t>
                </a:r>
              </a:p>
              <a:p>
                <a:pPr marL="0" indent="0">
                  <a:buNone/>
                </a:pPr>
                <a14:m>
                  <m:oMathPara xmlns:m="http://schemas.openxmlformats.org/officeDocument/2006/math">
                    <m:oMathParaPr>
                      <m:jc m:val="centerGroup"/>
                    </m:oMathParaPr>
                    <m:oMath xmlns:m="http://schemas.openxmlformats.org/officeDocument/2006/math">
                      <m:r>
                        <m:rPr>
                          <m:sty m:val="p"/>
                        </m:rPr>
                        <a:rPr lang="en-US" sz="2000">
                          <a:latin typeface="Cambria Math"/>
                        </a:rPr>
                        <m:t>ETS</m:t>
                      </m:r>
                      <m:r>
                        <a:rPr lang="en-US" sz="2000">
                          <a:latin typeface="Cambria Math"/>
                        </a:rPr>
                        <m:t>= </m:t>
                      </m:r>
                      <m:f>
                        <m:fPr>
                          <m:ctrlPr>
                            <a:rPr lang="en-US" sz="2000" i="1">
                              <a:latin typeface="Cambria Math" panose="02040503050406030204" pitchFamily="18" charset="0"/>
                            </a:rPr>
                          </m:ctrlPr>
                        </m:fPr>
                        <m:num>
                          <m:r>
                            <a:rPr lang="en-US" sz="2000" i="1">
                              <a:latin typeface="Cambria Math"/>
                            </a:rPr>
                            <m:t>𝐻𝑖𝑡𝑠</m:t>
                          </m:r>
                          <m:r>
                            <a:rPr lang="en-US" sz="2000" i="1">
                              <a:latin typeface="Cambria Math"/>
                            </a:rPr>
                            <m:t>−</m:t>
                          </m:r>
                          <m:r>
                            <a:rPr lang="en-US" sz="2000" i="1">
                              <a:latin typeface="Cambria Math"/>
                            </a:rPr>
                            <m:t>𝐻𝑖𝑡𝑠</m:t>
                          </m:r>
                          <m:r>
                            <a:rPr lang="en-US" sz="2000" i="1">
                              <a:latin typeface="Cambria Math"/>
                            </a:rPr>
                            <m:t> </m:t>
                          </m:r>
                          <m:r>
                            <a:rPr lang="en-US" sz="2000" i="1">
                              <a:latin typeface="Cambria Math"/>
                            </a:rPr>
                            <m:t>𝑟𝑎𝑛𝑑𝑜𝑚</m:t>
                          </m:r>
                        </m:num>
                        <m:den>
                          <m:r>
                            <a:rPr lang="en-US" sz="2000" i="1">
                              <a:latin typeface="Cambria Math"/>
                            </a:rPr>
                            <m:t>𝐻𝑖𝑡𝑠</m:t>
                          </m:r>
                          <m:r>
                            <a:rPr lang="en-US" sz="2000" i="1">
                              <a:latin typeface="Cambria Math"/>
                            </a:rPr>
                            <m:t>+</m:t>
                          </m:r>
                          <m:r>
                            <a:rPr lang="en-US" sz="2000" i="1">
                              <a:latin typeface="Cambria Math"/>
                            </a:rPr>
                            <m:t>𝑀𝑖𝑠𝑠𝑒𝑠</m:t>
                          </m:r>
                          <m:r>
                            <a:rPr lang="en-US" sz="2000" i="1">
                              <a:latin typeface="Cambria Math"/>
                            </a:rPr>
                            <m:t>+</m:t>
                          </m:r>
                          <m:r>
                            <a:rPr lang="en-US" sz="2000" i="1">
                              <a:latin typeface="Cambria Math"/>
                            </a:rPr>
                            <m:t>𝐹𝑎𝑙𝑠𝑒</m:t>
                          </m:r>
                          <m:r>
                            <a:rPr lang="en-US" sz="2000" i="1">
                              <a:latin typeface="Cambria Math"/>
                            </a:rPr>
                            <m:t> </m:t>
                          </m:r>
                          <m:r>
                            <a:rPr lang="en-US" sz="2000" i="1">
                              <a:latin typeface="Cambria Math"/>
                            </a:rPr>
                            <m:t>𝐴𝑙𝑎𝑟𝑚𝑠</m:t>
                          </m:r>
                          <m:r>
                            <a:rPr lang="en-US" sz="2000" i="1">
                              <a:latin typeface="Cambria Math"/>
                            </a:rPr>
                            <m:t>−</m:t>
                          </m:r>
                          <m:r>
                            <a:rPr lang="en-US" sz="2000" i="1">
                              <a:latin typeface="Cambria Math"/>
                            </a:rPr>
                            <m:t>𝐻𝑖𝑡𝑠</m:t>
                          </m:r>
                          <m:r>
                            <a:rPr lang="en-US" sz="2000" i="1">
                              <a:latin typeface="Cambria Math"/>
                            </a:rPr>
                            <m:t> </m:t>
                          </m:r>
                          <m:r>
                            <a:rPr lang="en-US" sz="2000" i="1">
                              <a:latin typeface="Cambria Math"/>
                            </a:rPr>
                            <m:t>𝑟𝑎𝑛𝑑𝑜𝑚</m:t>
                          </m:r>
                        </m:den>
                      </m:f>
                    </m:oMath>
                  </m:oMathPara>
                </a14:m>
                <a:endParaRPr lang="en-US" sz="2000" dirty="0">
                  <a:effectLst/>
                </a:endParaRPr>
              </a:p>
              <a:p>
                <a:pPr marL="0" indent="0">
                  <a:buNone/>
                </a:pPr>
                <a14:m>
                  <m:oMathPara xmlns:m="http://schemas.openxmlformats.org/officeDocument/2006/math">
                    <m:oMathParaPr>
                      <m:jc m:val="centerGroup"/>
                    </m:oMathParaPr>
                    <m:oMath xmlns:m="http://schemas.openxmlformats.org/officeDocument/2006/math">
                      <m:r>
                        <m:rPr>
                          <m:sty m:val="p"/>
                        </m:rPr>
                        <a:rPr lang="en-US" sz="2000">
                          <a:latin typeface="Cambria Math"/>
                        </a:rPr>
                        <m:t>Where</m:t>
                      </m:r>
                      <m:r>
                        <a:rPr lang="en-US" sz="2000">
                          <a:latin typeface="Cambria Math"/>
                        </a:rPr>
                        <m:t> </m:t>
                      </m:r>
                      <m:r>
                        <m:rPr>
                          <m:sty m:val="p"/>
                        </m:rPr>
                        <a:rPr lang="en-US" sz="2000">
                          <a:latin typeface="Cambria Math"/>
                        </a:rPr>
                        <m:t>Hits</m:t>
                      </m:r>
                      <m:r>
                        <a:rPr lang="en-US" sz="2000">
                          <a:latin typeface="Cambria Math"/>
                        </a:rPr>
                        <m:t> </m:t>
                      </m:r>
                      <m:r>
                        <m:rPr>
                          <m:sty m:val="p"/>
                        </m:rPr>
                        <a:rPr lang="en-US" sz="2000">
                          <a:latin typeface="Cambria Math"/>
                        </a:rPr>
                        <m:t>random</m:t>
                      </m:r>
                      <m:r>
                        <a:rPr lang="en-US" sz="2000">
                          <a:latin typeface="Cambria Math"/>
                        </a:rPr>
                        <m:t>= </m:t>
                      </m:r>
                      <m:f>
                        <m:fPr>
                          <m:ctrlPr>
                            <a:rPr lang="en-US" sz="2000" i="1">
                              <a:latin typeface="Cambria Math" panose="02040503050406030204" pitchFamily="18" charset="0"/>
                            </a:rPr>
                          </m:ctrlPr>
                        </m:fPr>
                        <m:num>
                          <m:d>
                            <m:dPr>
                              <m:ctrlPr>
                                <a:rPr lang="en-US" sz="2000" i="1">
                                  <a:latin typeface="Cambria Math" panose="02040503050406030204" pitchFamily="18" charset="0"/>
                                </a:rPr>
                              </m:ctrlPr>
                            </m:dPr>
                            <m:e>
                              <m:r>
                                <a:rPr lang="en-US" sz="2000" i="1">
                                  <a:latin typeface="Cambria Math"/>
                                </a:rPr>
                                <m:t>𝐻𝑖𝑡𝑠</m:t>
                              </m:r>
                              <m:r>
                                <a:rPr lang="en-US" sz="2000" i="1">
                                  <a:latin typeface="Cambria Math"/>
                                </a:rPr>
                                <m:t>+</m:t>
                              </m:r>
                              <m:r>
                                <a:rPr lang="en-US" sz="2000" i="1">
                                  <a:latin typeface="Cambria Math"/>
                                </a:rPr>
                                <m:t>𝐹𝑎𝑙𝑠𝑒</m:t>
                              </m:r>
                              <m:r>
                                <a:rPr lang="en-US" sz="2000" i="1">
                                  <a:latin typeface="Cambria Math"/>
                                </a:rPr>
                                <m:t> </m:t>
                              </m:r>
                              <m:r>
                                <a:rPr lang="en-US" sz="2000" i="1">
                                  <a:latin typeface="Cambria Math"/>
                                </a:rPr>
                                <m:t>𝐴𝑙𝑎𝑟𝑚𝑠</m:t>
                              </m:r>
                            </m:e>
                          </m:d>
                          <m:r>
                            <a:rPr lang="en-US" sz="2000" i="1">
                              <a:latin typeface="Cambria Math"/>
                            </a:rPr>
                            <m:t>(</m:t>
                          </m:r>
                          <m:r>
                            <a:rPr lang="en-US" sz="2000" i="1">
                              <a:latin typeface="Cambria Math"/>
                            </a:rPr>
                            <m:t>𝐻𝑖𝑡𝑠</m:t>
                          </m:r>
                          <m:r>
                            <a:rPr lang="en-US" sz="2000" i="1">
                              <a:latin typeface="Cambria Math"/>
                            </a:rPr>
                            <m:t>+</m:t>
                          </m:r>
                          <m:r>
                            <a:rPr lang="en-US" sz="2000" i="1">
                              <a:latin typeface="Cambria Math"/>
                            </a:rPr>
                            <m:t>𝑀𝑖𝑠𝑠𝑒𝑠</m:t>
                          </m:r>
                          <m:r>
                            <a:rPr lang="en-US" sz="2000" i="1">
                              <a:latin typeface="Cambria Math"/>
                            </a:rPr>
                            <m:t>)</m:t>
                          </m:r>
                        </m:num>
                        <m:den>
                          <m:r>
                            <a:rPr lang="en-US" sz="2000" i="1">
                              <a:latin typeface="Cambria Math"/>
                            </a:rPr>
                            <m:t>𝑇𝑜𝑡𝑎𝑙</m:t>
                          </m:r>
                        </m:den>
                      </m:f>
                    </m:oMath>
                  </m:oMathPara>
                </a14:m>
                <a:endParaRPr lang="en-US" sz="2000" dirty="0">
                  <a:effectLst/>
                </a:endParaRPr>
              </a:p>
              <a:p>
                <a:r>
                  <a:rPr lang="en-US" sz="2000" dirty="0" smtClean="0">
                    <a:solidFill>
                      <a:srgbClr val="FF0000"/>
                    </a:solidFill>
                  </a:rPr>
                  <a:t>Probability of Detection (POD)</a:t>
                </a:r>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a:rPr>
                        <m:t>𝑃</m:t>
                      </m:r>
                      <m:r>
                        <a:rPr lang="en-US" sz="2000" i="1">
                          <a:latin typeface="Cambria Math"/>
                        </a:rPr>
                        <m:t>𝑂𝐷</m:t>
                      </m:r>
                      <m:r>
                        <a:rPr lang="en-US" sz="2000" i="1">
                          <a:latin typeface="Cambria Math"/>
                        </a:rPr>
                        <m:t>= </m:t>
                      </m:r>
                      <m:f>
                        <m:fPr>
                          <m:ctrlPr>
                            <a:rPr lang="en-US" sz="2000" i="1">
                              <a:latin typeface="Cambria Math" panose="02040503050406030204" pitchFamily="18" charset="0"/>
                            </a:rPr>
                          </m:ctrlPr>
                        </m:fPr>
                        <m:num>
                          <m:r>
                            <a:rPr lang="en-US" sz="2000" i="1">
                              <a:latin typeface="Cambria Math"/>
                            </a:rPr>
                            <m:t>𝐻𝑖𝑡𝑠</m:t>
                          </m:r>
                        </m:num>
                        <m:den>
                          <m:r>
                            <a:rPr lang="en-US" sz="2000" i="1">
                              <a:latin typeface="Cambria Math"/>
                            </a:rPr>
                            <m:t>𝐻𝑖𝑡𝑠</m:t>
                          </m:r>
                          <m:r>
                            <a:rPr lang="en-US" sz="2000" i="1">
                              <a:latin typeface="Cambria Math"/>
                            </a:rPr>
                            <m:t>+</m:t>
                          </m:r>
                          <m:r>
                            <a:rPr lang="en-US" sz="2000" i="1">
                              <a:latin typeface="Cambria Math"/>
                            </a:rPr>
                            <m:t>𝑀𝑖𝑠𝑠𝑒𝑠</m:t>
                          </m:r>
                        </m:den>
                      </m:f>
                    </m:oMath>
                  </m:oMathPara>
                </a14:m>
                <a:endParaRPr lang="en-US" sz="2000" dirty="0" smtClean="0"/>
              </a:p>
              <a:p>
                <a:r>
                  <a:rPr lang="en-US" sz="2000" dirty="0" smtClean="0">
                    <a:solidFill>
                      <a:srgbClr val="FF0000"/>
                    </a:solidFill>
                  </a:rPr>
                  <a:t>False Alarm Ratio (FAR)</a:t>
                </a:r>
              </a:p>
              <a:p>
                <a:pPr marL="0" indent="0">
                  <a:buNone/>
                </a:pPr>
                <a14:m>
                  <m:oMathPara xmlns:m="http://schemas.openxmlformats.org/officeDocument/2006/math">
                    <m:oMathParaPr>
                      <m:jc m:val="centerGroup"/>
                    </m:oMathParaPr>
                    <m:oMath xmlns:m="http://schemas.openxmlformats.org/officeDocument/2006/math">
                      <m:r>
                        <m:rPr>
                          <m:sty m:val="p"/>
                        </m:rPr>
                        <a:rPr lang="en-US" sz="2000">
                          <a:latin typeface="Cambria Math"/>
                        </a:rPr>
                        <m:t>FAR</m:t>
                      </m:r>
                      <m:r>
                        <a:rPr lang="en-US" sz="2000">
                          <a:latin typeface="Cambria Math"/>
                        </a:rPr>
                        <m:t>= </m:t>
                      </m:r>
                      <m:f>
                        <m:fPr>
                          <m:ctrlPr>
                            <a:rPr lang="en-US" sz="2000" i="1">
                              <a:latin typeface="Cambria Math" panose="02040503050406030204" pitchFamily="18" charset="0"/>
                            </a:rPr>
                          </m:ctrlPr>
                        </m:fPr>
                        <m:num>
                          <m:r>
                            <a:rPr lang="en-US" sz="2000" i="1">
                              <a:latin typeface="Cambria Math"/>
                            </a:rPr>
                            <m:t>𝐹𝑎𝑙𝑠𝑒</m:t>
                          </m:r>
                          <m:r>
                            <a:rPr lang="en-US" sz="2000" i="1">
                              <a:latin typeface="Cambria Math"/>
                            </a:rPr>
                            <m:t> </m:t>
                          </m:r>
                          <m:r>
                            <a:rPr lang="en-US" sz="2000" i="1">
                              <a:latin typeface="Cambria Math"/>
                            </a:rPr>
                            <m:t>𝐴𝑙𝑎𝑟𝑚𝑠</m:t>
                          </m:r>
                        </m:num>
                        <m:den>
                          <m:r>
                            <a:rPr lang="en-US" sz="2000" i="1">
                              <a:latin typeface="Cambria Math"/>
                            </a:rPr>
                            <m:t>𝐻𝑖𝑡𝑠</m:t>
                          </m:r>
                          <m:r>
                            <a:rPr lang="en-US" sz="2000" i="1">
                              <a:latin typeface="Cambria Math"/>
                            </a:rPr>
                            <m:t>+</m:t>
                          </m:r>
                          <m:r>
                            <a:rPr lang="en-US" sz="2000" i="1">
                              <a:latin typeface="Cambria Math"/>
                            </a:rPr>
                            <m:t>𝐹𝑎𝑙𝑠𝑒</m:t>
                          </m:r>
                          <m:r>
                            <a:rPr lang="en-US" sz="2000" i="1">
                              <a:latin typeface="Cambria Math"/>
                            </a:rPr>
                            <m:t> </m:t>
                          </m:r>
                          <m:r>
                            <a:rPr lang="en-US" sz="2000" i="1">
                              <a:latin typeface="Cambria Math"/>
                            </a:rPr>
                            <m:t>𝐴𝑙𝑎𝑟𝑚𝑠</m:t>
                          </m:r>
                        </m:den>
                      </m:f>
                    </m:oMath>
                  </m:oMathPara>
                </a14:m>
                <a:endParaRPr lang="en-US" sz="2000" dirty="0" smtClean="0">
                  <a:effectLst/>
                </a:endParaRPr>
              </a:p>
              <a:p>
                <a:r>
                  <a:rPr lang="en-US" sz="2000" dirty="0" smtClean="0">
                    <a:solidFill>
                      <a:srgbClr val="FF0000"/>
                    </a:solidFill>
                  </a:rPr>
                  <a:t>Contingency Table Used in Verification Statistics</a:t>
                </a:r>
                <a:endParaRPr lang="en-US" sz="2000" dirty="0">
                  <a:solidFill>
                    <a:srgbClr val="FF0000"/>
                  </a:solidFill>
                  <a:effectLst/>
                </a:endParaRPr>
              </a:p>
              <a:p>
                <a:pPr marL="0" indent="0">
                  <a:buNone/>
                </a:pPr>
                <a:endParaRPr lang="en-US" sz="2000"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3400" y="1524000"/>
                <a:ext cx="8382000" cy="3810000"/>
              </a:xfrm>
              <a:blipFill rotWithShape="1">
                <a:blip r:embed="rId2"/>
                <a:stretch>
                  <a:fillRect l="-727" t="-2080"/>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560797829"/>
              </p:ext>
            </p:extLst>
          </p:nvPr>
        </p:nvGraphicFramePr>
        <p:xfrm>
          <a:off x="2133600" y="5257800"/>
          <a:ext cx="4526843" cy="1524000"/>
        </p:xfrm>
        <a:graphic>
          <a:graphicData uri="http://schemas.openxmlformats.org/drawingml/2006/table">
            <a:tbl>
              <a:tblPr firstRow="1" firstCol="1" bandRow="1">
                <a:tableStyleId>{5940675A-B579-460E-94D1-54222C63F5DA}</a:tableStyleId>
              </a:tblPr>
              <a:tblGrid>
                <a:gridCol w="1253066">
                  <a:extLst>
                    <a:ext uri="{9D8B030D-6E8A-4147-A177-3AD203B41FA5}">
                      <a16:colId xmlns:a16="http://schemas.microsoft.com/office/drawing/2014/main" val="20000"/>
                    </a:ext>
                  </a:extLst>
                </a:gridCol>
                <a:gridCol w="1467555">
                  <a:extLst>
                    <a:ext uri="{9D8B030D-6E8A-4147-A177-3AD203B41FA5}">
                      <a16:colId xmlns:a16="http://schemas.microsoft.com/office/drawing/2014/main" val="20001"/>
                    </a:ext>
                  </a:extLst>
                </a:gridCol>
                <a:gridCol w="1806222">
                  <a:extLst>
                    <a:ext uri="{9D8B030D-6E8A-4147-A177-3AD203B41FA5}">
                      <a16:colId xmlns:a16="http://schemas.microsoft.com/office/drawing/2014/main" val="20002"/>
                    </a:ext>
                  </a:extLst>
                </a:gridCol>
              </a:tblGrid>
              <a:tr h="381000">
                <a:tc>
                  <a:txBody>
                    <a:bodyPr/>
                    <a:lstStyle/>
                    <a:p>
                      <a:pPr algn="ctr">
                        <a:lnSpc>
                          <a:spcPct val="150000"/>
                        </a:lnSpc>
                      </a:pPr>
                      <a:r>
                        <a:rPr lang="en-US" sz="1400" b="1" dirty="0">
                          <a:effectLst/>
                        </a:rPr>
                        <a:t>Forecast</a:t>
                      </a:r>
                      <a:endParaRPr lang="en-US" sz="1200" b="1" dirty="0">
                        <a:effectLst/>
                        <a:latin typeface="Times New Roman"/>
                      </a:endParaRPr>
                    </a:p>
                  </a:txBody>
                  <a:tcPr marL="68580" marR="68580" marT="0" marB="0"/>
                </a:tc>
                <a:tc gridSpan="2">
                  <a:txBody>
                    <a:bodyPr/>
                    <a:lstStyle/>
                    <a:p>
                      <a:pPr algn="ctr">
                        <a:lnSpc>
                          <a:spcPct val="150000"/>
                        </a:lnSpc>
                      </a:pPr>
                      <a:r>
                        <a:rPr lang="en-US" sz="1400" b="1" dirty="0">
                          <a:effectLst/>
                        </a:rPr>
                        <a:t>Observation</a:t>
                      </a:r>
                      <a:endParaRPr lang="en-US" sz="1200" b="1" dirty="0">
                        <a:effectLst/>
                        <a:latin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81000">
                <a:tc>
                  <a:txBody>
                    <a:bodyPr/>
                    <a:lstStyle/>
                    <a:p>
                      <a:pPr algn="ctr">
                        <a:lnSpc>
                          <a:spcPct val="150000"/>
                        </a:lnSpc>
                      </a:pPr>
                      <a:r>
                        <a:rPr lang="en-US" sz="1400">
                          <a:effectLst/>
                        </a:rPr>
                        <a:t> </a:t>
                      </a:r>
                      <a:endParaRPr lang="en-US" sz="1200">
                        <a:effectLst/>
                        <a:latin typeface="Times New Roman"/>
                      </a:endParaRPr>
                    </a:p>
                  </a:txBody>
                  <a:tcPr marL="68580" marR="68580" marT="0" marB="0"/>
                </a:tc>
                <a:tc>
                  <a:txBody>
                    <a:bodyPr/>
                    <a:lstStyle/>
                    <a:p>
                      <a:pPr algn="ctr">
                        <a:lnSpc>
                          <a:spcPct val="150000"/>
                        </a:lnSpc>
                      </a:pPr>
                      <a:r>
                        <a:rPr lang="en-US" sz="1400" b="1" dirty="0">
                          <a:effectLst/>
                        </a:rPr>
                        <a:t>Yes</a:t>
                      </a:r>
                      <a:endParaRPr lang="en-US" sz="1200" b="1" dirty="0">
                        <a:effectLst/>
                        <a:latin typeface="Times New Roman"/>
                      </a:endParaRPr>
                    </a:p>
                  </a:txBody>
                  <a:tcPr marL="68580" marR="68580" marT="0" marB="0"/>
                </a:tc>
                <a:tc>
                  <a:txBody>
                    <a:bodyPr/>
                    <a:lstStyle/>
                    <a:p>
                      <a:pPr algn="ctr">
                        <a:lnSpc>
                          <a:spcPct val="150000"/>
                        </a:lnSpc>
                      </a:pPr>
                      <a:r>
                        <a:rPr lang="en-US" sz="1400" b="1" dirty="0">
                          <a:effectLst/>
                        </a:rPr>
                        <a:t>No</a:t>
                      </a:r>
                      <a:endParaRPr lang="en-US" sz="1200" b="1" dirty="0">
                        <a:effectLst/>
                        <a:latin typeface="Times New Roman"/>
                      </a:endParaRPr>
                    </a:p>
                  </a:txBody>
                  <a:tcPr marL="68580" marR="68580" marT="0" marB="0"/>
                </a:tc>
                <a:extLst>
                  <a:ext uri="{0D108BD9-81ED-4DB2-BD59-A6C34878D82A}">
                    <a16:rowId xmlns:a16="http://schemas.microsoft.com/office/drawing/2014/main" val="10001"/>
                  </a:ext>
                </a:extLst>
              </a:tr>
              <a:tr h="381000">
                <a:tc>
                  <a:txBody>
                    <a:bodyPr/>
                    <a:lstStyle/>
                    <a:p>
                      <a:pPr algn="ctr">
                        <a:lnSpc>
                          <a:spcPct val="150000"/>
                        </a:lnSpc>
                      </a:pPr>
                      <a:r>
                        <a:rPr lang="en-US" sz="1400" b="1" dirty="0">
                          <a:effectLst/>
                        </a:rPr>
                        <a:t>Yes</a:t>
                      </a:r>
                      <a:endParaRPr lang="en-US" sz="1200" b="1" dirty="0">
                        <a:effectLst/>
                        <a:latin typeface="Times New Roman"/>
                      </a:endParaRPr>
                    </a:p>
                  </a:txBody>
                  <a:tcPr marL="68580" marR="68580" marT="0" marB="0"/>
                </a:tc>
                <a:tc>
                  <a:txBody>
                    <a:bodyPr/>
                    <a:lstStyle/>
                    <a:p>
                      <a:pPr algn="ctr">
                        <a:lnSpc>
                          <a:spcPct val="150000"/>
                        </a:lnSpc>
                      </a:pPr>
                      <a:r>
                        <a:rPr lang="en-US" sz="1400" b="0" dirty="0">
                          <a:solidFill>
                            <a:schemeClr val="tx1"/>
                          </a:solidFill>
                          <a:effectLst/>
                        </a:rPr>
                        <a:t>Hits (YY)</a:t>
                      </a:r>
                      <a:endParaRPr lang="en-US" sz="1200" b="0" dirty="0">
                        <a:solidFill>
                          <a:schemeClr val="tx1"/>
                        </a:solidFill>
                        <a:effectLst/>
                        <a:latin typeface="Times New Roman"/>
                      </a:endParaRPr>
                    </a:p>
                  </a:txBody>
                  <a:tcPr marL="68580" marR="68580" marT="0" marB="0"/>
                </a:tc>
                <a:tc>
                  <a:txBody>
                    <a:bodyPr/>
                    <a:lstStyle/>
                    <a:p>
                      <a:pPr algn="ctr">
                        <a:lnSpc>
                          <a:spcPct val="150000"/>
                        </a:lnSpc>
                      </a:pPr>
                      <a:r>
                        <a:rPr lang="en-US" sz="1400" b="0" dirty="0">
                          <a:solidFill>
                            <a:schemeClr val="tx1"/>
                          </a:solidFill>
                          <a:effectLst/>
                        </a:rPr>
                        <a:t>False alarms (YN)</a:t>
                      </a:r>
                      <a:endParaRPr lang="en-US" sz="1200" b="0" dirty="0">
                        <a:solidFill>
                          <a:schemeClr val="tx1"/>
                        </a:solidFill>
                        <a:effectLst/>
                        <a:latin typeface="Times New Roman"/>
                      </a:endParaRPr>
                    </a:p>
                  </a:txBody>
                  <a:tcPr marL="68580" marR="68580" marT="0" marB="0"/>
                </a:tc>
                <a:extLst>
                  <a:ext uri="{0D108BD9-81ED-4DB2-BD59-A6C34878D82A}">
                    <a16:rowId xmlns:a16="http://schemas.microsoft.com/office/drawing/2014/main" val="10002"/>
                  </a:ext>
                </a:extLst>
              </a:tr>
              <a:tr h="381000">
                <a:tc>
                  <a:txBody>
                    <a:bodyPr/>
                    <a:lstStyle/>
                    <a:p>
                      <a:pPr algn="ctr">
                        <a:lnSpc>
                          <a:spcPct val="150000"/>
                        </a:lnSpc>
                      </a:pPr>
                      <a:r>
                        <a:rPr lang="en-US" sz="1400" b="1" dirty="0">
                          <a:effectLst/>
                        </a:rPr>
                        <a:t>No</a:t>
                      </a:r>
                      <a:endParaRPr lang="en-US" sz="1200" b="1" dirty="0">
                        <a:effectLst/>
                        <a:latin typeface="Times New Roman"/>
                      </a:endParaRPr>
                    </a:p>
                  </a:txBody>
                  <a:tcPr marL="68580" marR="68580" marT="0" marB="0"/>
                </a:tc>
                <a:tc>
                  <a:txBody>
                    <a:bodyPr/>
                    <a:lstStyle/>
                    <a:p>
                      <a:pPr algn="ctr">
                        <a:lnSpc>
                          <a:spcPct val="150000"/>
                        </a:lnSpc>
                      </a:pPr>
                      <a:r>
                        <a:rPr lang="en-US" sz="1400" b="0">
                          <a:solidFill>
                            <a:schemeClr val="tx1"/>
                          </a:solidFill>
                          <a:effectLst/>
                        </a:rPr>
                        <a:t>Misses (NY)</a:t>
                      </a:r>
                      <a:endParaRPr lang="en-US" sz="1200" b="0">
                        <a:solidFill>
                          <a:schemeClr val="tx1"/>
                        </a:solidFill>
                        <a:effectLst/>
                        <a:latin typeface="Times New Roman"/>
                      </a:endParaRPr>
                    </a:p>
                  </a:txBody>
                  <a:tcPr marL="68580" marR="68580" marT="0" marB="0"/>
                </a:tc>
                <a:tc>
                  <a:txBody>
                    <a:bodyPr/>
                    <a:lstStyle/>
                    <a:p>
                      <a:pPr algn="ctr">
                        <a:lnSpc>
                          <a:spcPct val="150000"/>
                        </a:lnSpc>
                      </a:pPr>
                      <a:r>
                        <a:rPr lang="en-US" sz="1400" b="0" dirty="0">
                          <a:solidFill>
                            <a:schemeClr val="tx1"/>
                          </a:solidFill>
                          <a:effectLst/>
                        </a:rPr>
                        <a:t>Correct rejection (NN)</a:t>
                      </a:r>
                      <a:endParaRPr lang="en-US" sz="1200" b="0" dirty="0">
                        <a:solidFill>
                          <a:schemeClr val="tx1"/>
                        </a:solidFill>
                        <a:effectLst/>
                        <a:latin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06008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52400"/>
            <a:ext cx="7391400" cy="461665"/>
          </a:xfrm>
          <a:prstGeom prst="rect">
            <a:avLst/>
          </a:prstGeom>
          <a:noFill/>
        </p:spPr>
        <p:txBody>
          <a:bodyPr wrap="square" rtlCol="0">
            <a:spAutoFit/>
          </a:bodyPr>
          <a:lstStyle/>
          <a:p>
            <a:r>
              <a:rPr lang="en-US" sz="2400" dirty="0" smtClean="0">
                <a:solidFill>
                  <a:prstClr val="black"/>
                </a:solidFill>
              </a:rPr>
              <a:t>Impacts for the precipitation forecasts on every 6-hour </a:t>
            </a:r>
            <a:endParaRPr lang="en-US" sz="2400" dirty="0">
              <a:solidFill>
                <a:prstClr val="black"/>
              </a:solidFill>
            </a:endParaRPr>
          </a:p>
        </p:txBody>
      </p:sp>
      <p:pic>
        <p:nvPicPr>
          <p:cNvPr id="4098" name="Picture 2" descr="H:\Documents\PW-study\2018_conus\GTS_conv_AMSUA_ATMS_CrIS_IASI_2018062318_3hr\ETS_lines_2400_4group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42" t="4992" r="8327" b="4770"/>
          <a:stretch/>
        </p:blipFill>
        <p:spPr bwMode="auto">
          <a:xfrm>
            <a:off x="921376" y="685800"/>
            <a:ext cx="7163955"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17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Documents\PW-study\2018_conus\GTS_conv_AMSUA_ATMS_CrIS_IASI_2018062318_3hr\POD_lines_2400_4group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08" t="4612" r="7738" b="4317"/>
          <a:stretch/>
        </p:blipFill>
        <p:spPr bwMode="auto">
          <a:xfrm>
            <a:off x="961734" y="600891"/>
            <a:ext cx="7084986" cy="57999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152400"/>
            <a:ext cx="7391400" cy="461665"/>
          </a:xfrm>
          <a:prstGeom prst="rect">
            <a:avLst/>
          </a:prstGeom>
          <a:noFill/>
        </p:spPr>
        <p:txBody>
          <a:bodyPr wrap="square" rtlCol="0">
            <a:spAutoFit/>
          </a:bodyPr>
          <a:lstStyle/>
          <a:p>
            <a:r>
              <a:rPr lang="en-US" sz="2400" dirty="0" smtClean="0">
                <a:solidFill>
                  <a:prstClr val="black"/>
                </a:solidFill>
              </a:rPr>
              <a:t>Impacts for the precipitation forecasts on every 6-hour </a:t>
            </a:r>
            <a:endParaRPr lang="en-US" sz="2400" dirty="0">
              <a:solidFill>
                <a:prstClr val="black"/>
              </a:solidFill>
            </a:endParaRPr>
          </a:p>
        </p:txBody>
      </p:sp>
    </p:spTree>
    <p:extLst>
      <p:ext uri="{BB962C8B-B14F-4D97-AF65-F5344CB8AC3E}">
        <p14:creationId xmlns:p14="http://schemas.microsoft.com/office/powerpoint/2010/main" val="4235976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Documents\PW-study\2018_conus\GTS_conv_AMSUA_ATMS_CrIS_IASI_2018062318_3hr\FAR_lines_2400_4group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49" y="335542"/>
            <a:ext cx="8458301" cy="64970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152400"/>
            <a:ext cx="7391400" cy="461665"/>
          </a:xfrm>
          <a:prstGeom prst="rect">
            <a:avLst/>
          </a:prstGeom>
          <a:noFill/>
        </p:spPr>
        <p:txBody>
          <a:bodyPr wrap="square" rtlCol="0">
            <a:spAutoFit/>
          </a:bodyPr>
          <a:lstStyle/>
          <a:p>
            <a:r>
              <a:rPr lang="en-US" sz="2400" dirty="0" smtClean="0">
                <a:solidFill>
                  <a:prstClr val="black"/>
                </a:solidFill>
              </a:rPr>
              <a:t>Impacts for the precipitation forecasts on every 6-hour </a:t>
            </a:r>
            <a:endParaRPr lang="en-US" sz="2400" dirty="0">
              <a:solidFill>
                <a:prstClr val="black"/>
              </a:solidFill>
            </a:endParaRPr>
          </a:p>
        </p:txBody>
      </p:sp>
    </p:spTree>
    <p:extLst>
      <p:ext uri="{BB962C8B-B14F-4D97-AF65-F5344CB8AC3E}">
        <p14:creationId xmlns:p14="http://schemas.microsoft.com/office/powerpoint/2010/main" val="28392767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6200" y="297425"/>
            <a:ext cx="5029200" cy="3344008"/>
          </a:xfrm>
          <a:prstGeom prst="rect">
            <a:avLst/>
          </a:prstGeom>
          <a:blipFill dpi="0" rotWithShape="1">
            <a:blip r:embed="rId2">
              <a:extLst>
                <a:ext uri="{28A0092B-C50C-407E-A947-70E740481C1C}">
                  <a14:useLocalDpi xmlns:a14="http://schemas.microsoft.com/office/drawing/2010/main" val="0"/>
                </a:ext>
              </a:extLst>
            </a:blip>
            <a:srcRect/>
            <a:stretch>
              <a:fillRect t="-8976" r="-2684" b="-326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3325969" y="184666"/>
            <a:ext cx="6858000" cy="523220"/>
          </a:xfrm>
          <a:prstGeom prst="rect">
            <a:avLst/>
          </a:prstGeom>
          <a:noFill/>
        </p:spPr>
        <p:txBody>
          <a:bodyPr wrap="square" rtlCol="0">
            <a:spAutoFit/>
          </a:bodyPr>
          <a:lstStyle/>
          <a:p>
            <a:r>
              <a:rPr lang="en-US" sz="2800" dirty="0" smtClean="0">
                <a:solidFill>
                  <a:srgbClr val="0070C0"/>
                </a:solidFill>
              </a:rPr>
              <a:t>1-hour cumulative Precipitation </a:t>
            </a:r>
            <a:endParaRPr lang="en-US" sz="2800" dirty="0">
              <a:solidFill>
                <a:srgbClr val="0070C0"/>
              </a:solidFill>
            </a:endParaRPr>
          </a:p>
        </p:txBody>
      </p:sp>
      <p:sp>
        <p:nvSpPr>
          <p:cNvPr id="18" name="Rectangle 17"/>
          <p:cNvSpPr/>
          <p:nvPr/>
        </p:nvSpPr>
        <p:spPr>
          <a:xfrm>
            <a:off x="4112792" y="3688754"/>
            <a:ext cx="4955007" cy="2864446"/>
          </a:xfrm>
          <a:prstGeom prst="rect">
            <a:avLst/>
          </a:prstGeom>
          <a:blipFill dpi="0" rotWithShape="1">
            <a:blip r:embed="rId3">
              <a:extLst>
                <a:ext uri="{28A0092B-C50C-407E-A947-70E740481C1C}">
                  <a14:useLocalDpi xmlns:a14="http://schemas.microsoft.com/office/drawing/2010/main" val="0"/>
                </a:ext>
              </a:extLst>
            </a:blip>
            <a:srcRect/>
            <a:stretch>
              <a:fillRect t="-29961" r="-2737" b="-395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1954369" y="532327"/>
            <a:ext cx="1371600" cy="381000"/>
          </a:xfrm>
          <a:prstGeom prst="rect">
            <a:avLst/>
          </a:prstGeom>
          <a:noFill/>
        </p:spPr>
        <p:txBody>
          <a:bodyPr wrap="square" rtlCol="0">
            <a:spAutoFit/>
          </a:bodyPr>
          <a:lstStyle/>
          <a:p>
            <a:r>
              <a:rPr lang="en-US" dirty="0" smtClean="0">
                <a:solidFill>
                  <a:prstClr val="black"/>
                </a:solidFill>
              </a:rPr>
              <a:t>Observation</a:t>
            </a:r>
            <a:endParaRPr lang="en-US" dirty="0">
              <a:solidFill>
                <a:prstClr val="black"/>
              </a:solidFill>
            </a:endParaRPr>
          </a:p>
        </p:txBody>
      </p:sp>
      <p:sp>
        <p:nvSpPr>
          <p:cNvPr id="23" name="TextBox 22"/>
          <p:cNvSpPr txBox="1"/>
          <p:nvPr/>
        </p:nvSpPr>
        <p:spPr>
          <a:xfrm>
            <a:off x="5584601" y="3471729"/>
            <a:ext cx="1673180" cy="369332"/>
          </a:xfrm>
          <a:prstGeom prst="rect">
            <a:avLst/>
          </a:prstGeom>
          <a:noFill/>
        </p:spPr>
        <p:txBody>
          <a:bodyPr wrap="square" rtlCol="0">
            <a:spAutoFit/>
          </a:bodyPr>
          <a:lstStyle/>
          <a:p>
            <a:r>
              <a:rPr lang="en-US" dirty="0" smtClean="0">
                <a:solidFill>
                  <a:prstClr val="black"/>
                </a:solidFill>
              </a:rPr>
              <a:t>No latency</a:t>
            </a:r>
            <a:endParaRPr lang="en-US" dirty="0">
              <a:solidFill>
                <a:prstClr val="black"/>
              </a:solidFill>
            </a:endParaRPr>
          </a:p>
        </p:txBody>
      </p:sp>
    </p:spTree>
    <p:extLst>
      <p:ext uri="{BB962C8B-B14F-4D97-AF65-F5344CB8AC3E}">
        <p14:creationId xmlns:p14="http://schemas.microsoft.com/office/powerpoint/2010/main" val="2656424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CC"/>
                </a:solidFill>
              </a:rPr>
              <a:t>Outline</a:t>
            </a:r>
            <a:endParaRPr lang="en-US" dirty="0">
              <a:solidFill>
                <a:srgbClr val="0000CC"/>
              </a:solidFill>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Motivation;</a:t>
            </a:r>
          </a:p>
          <a:p>
            <a:pPr>
              <a:buFont typeface="Wingdings" panose="05000000000000000000" pitchFamily="2" charset="2"/>
              <a:buChar char="Ø"/>
            </a:pPr>
            <a:r>
              <a:rPr lang="en-US" dirty="0" smtClean="0"/>
              <a:t>Latency impact from polar orbit satellite observations on local severe storm forecast;</a:t>
            </a:r>
          </a:p>
          <a:p>
            <a:pPr>
              <a:buFont typeface="Wingdings" panose="05000000000000000000" pitchFamily="2" charset="2"/>
              <a:buChar char="Ø"/>
            </a:pPr>
            <a:r>
              <a:rPr lang="en-US" dirty="0" smtClean="0"/>
              <a:t>Application of GRB GEO advanced imager data in high impact weather forecast;</a:t>
            </a:r>
          </a:p>
          <a:p>
            <a:pPr>
              <a:buFont typeface="Wingdings" panose="05000000000000000000" pitchFamily="2" charset="2"/>
              <a:buChar char="Ø"/>
            </a:pPr>
            <a:r>
              <a:rPr lang="en-US" dirty="0" smtClean="0"/>
              <a:t>Summary </a:t>
            </a:r>
            <a:endParaRPr lang="en-US" dirty="0"/>
          </a:p>
        </p:txBody>
      </p:sp>
    </p:spTree>
    <p:extLst>
      <p:ext uri="{BB962C8B-B14F-4D97-AF65-F5344CB8AC3E}">
        <p14:creationId xmlns:p14="http://schemas.microsoft.com/office/powerpoint/2010/main" val="3069756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Impacts on </a:t>
            </a:r>
            <a:r>
              <a:rPr lang="en-US" b="1" dirty="0" smtClean="0">
                <a:solidFill>
                  <a:srgbClr val="0070C0"/>
                </a:solidFill>
              </a:rPr>
              <a:t>forecast fields</a:t>
            </a:r>
            <a:endParaRPr lang="en-US" dirty="0"/>
          </a:p>
        </p:txBody>
      </p:sp>
      <p:sp>
        <p:nvSpPr>
          <p:cNvPr id="4" name="TextBox 3"/>
          <p:cNvSpPr txBox="1"/>
          <p:nvPr/>
        </p:nvSpPr>
        <p:spPr>
          <a:xfrm>
            <a:off x="12700" y="1293167"/>
            <a:ext cx="9144000" cy="461665"/>
          </a:xfrm>
          <a:prstGeom prst="rect">
            <a:avLst/>
          </a:prstGeom>
          <a:noFill/>
        </p:spPr>
        <p:txBody>
          <a:bodyPr wrap="square" rtlCol="0">
            <a:spAutoFit/>
          </a:bodyPr>
          <a:lstStyle/>
          <a:p>
            <a:r>
              <a:rPr lang="en-US" sz="2400" dirty="0" smtClean="0">
                <a:solidFill>
                  <a:prstClr val="black"/>
                </a:solidFill>
              </a:rPr>
              <a:t>Compare the forecast fields with radiosonde (T/Q/U/V) observations.</a:t>
            </a:r>
            <a:endParaRPr lang="en-US" sz="2400" dirty="0">
              <a:solidFill>
                <a:prstClr val="black"/>
              </a:solidFill>
            </a:endParaRPr>
          </a:p>
        </p:txBody>
      </p:sp>
      <p:sp>
        <p:nvSpPr>
          <p:cNvPr id="5" name="TextBox 4"/>
          <p:cNvSpPr txBox="1"/>
          <p:nvPr/>
        </p:nvSpPr>
        <p:spPr>
          <a:xfrm>
            <a:off x="2895600" y="1870165"/>
            <a:ext cx="4038600" cy="400110"/>
          </a:xfrm>
          <a:prstGeom prst="rect">
            <a:avLst/>
          </a:prstGeom>
          <a:noFill/>
        </p:spPr>
        <p:txBody>
          <a:bodyPr wrap="square" rtlCol="0">
            <a:spAutoFit/>
          </a:bodyPr>
          <a:lstStyle/>
          <a:p>
            <a:r>
              <a:rPr lang="en-US" sz="2000" dirty="0" smtClean="0">
                <a:solidFill>
                  <a:srgbClr val="0070C0"/>
                </a:solidFill>
              </a:rPr>
              <a:t>Radiosonde locations </a:t>
            </a:r>
            <a:endParaRPr lang="en-US" sz="2000" dirty="0">
              <a:solidFill>
                <a:srgbClr val="0070C0"/>
              </a:solidFill>
            </a:endParaRPr>
          </a:p>
        </p:txBody>
      </p:sp>
      <p:grpSp>
        <p:nvGrpSpPr>
          <p:cNvPr id="6" name="Group 5"/>
          <p:cNvGrpSpPr/>
          <p:nvPr/>
        </p:nvGrpSpPr>
        <p:grpSpPr>
          <a:xfrm>
            <a:off x="75097" y="2278919"/>
            <a:ext cx="8874979" cy="2798661"/>
            <a:chOff x="87797" y="1001931"/>
            <a:chExt cx="8874979" cy="2798661"/>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322" t="18453" r="8214" b="19643"/>
            <a:stretch/>
          </p:blipFill>
          <p:spPr>
            <a:xfrm>
              <a:off x="87797" y="1383963"/>
              <a:ext cx="4396406" cy="2416629"/>
            </a:xfrm>
            <a:prstGeom prst="rect">
              <a:avLst/>
            </a:prstGeom>
          </p:spPr>
        </p:pic>
        <p:sp>
          <p:nvSpPr>
            <p:cNvPr id="8" name="TextBox 7"/>
            <p:cNvSpPr txBox="1"/>
            <p:nvPr/>
          </p:nvSpPr>
          <p:spPr>
            <a:xfrm>
              <a:off x="1676400" y="1027331"/>
              <a:ext cx="1676400" cy="369332"/>
            </a:xfrm>
            <a:prstGeom prst="rect">
              <a:avLst/>
            </a:prstGeom>
            <a:noFill/>
          </p:spPr>
          <p:txBody>
            <a:bodyPr wrap="square" rtlCol="0">
              <a:spAutoFit/>
            </a:bodyPr>
            <a:lstStyle/>
            <a:p>
              <a:r>
                <a:rPr lang="en-US" dirty="0" smtClean="0">
                  <a:solidFill>
                    <a:prstClr val="black"/>
                  </a:solidFill>
                </a:rPr>
                <a:t>2018-6-23 18z</a:t>
              </a:r>
              <a:endParaRPr lang="en-US" dirty="0">
                <a:solidFill>
                  <a:prstClr val="black"/>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812" t="18750" r="8507" b="19908"/>
            <a:stretch/>
          </p:blipFill>
          <p:spPr>
            <a:xfrm>
              <a:off x="4572000" y="1371263"/>
              <a:ext cx="4390776" cy="2414016"/>
            </a:xfrm>
            <a:prstGeom prst="rect">
              <a:avLst/>
            </a:prstGeom>
          </p:spPr>
        </p:pic>
        <p:sp>
          <p:nvSpPr>
            <p:cNvPr id="10" name="TextBox 9"/>
            <p:cNvSpPr txBox="1"/>
            <p:nvPr/>
          </p:nvSpPr>
          <p:spPr>
            <a:xfrm>
              <a:off x="6248400" y="1001931"/>
              <a:ext cx="1676400" cy="369332"/>
            </a:xfrm>
            <a:prstGeom prst="rect">
              <a:avLst/>
            </a:prstGeom>
            <a:noFill/>
          </p:spPr>
          <p:txBody>
            <a:bodyPr wrap="square" rtlCol="0">
              <a:spAutoFit/>
            </a:bodyPr>
            <a:lstStyle/>
            <a:p>
              <a:r>
                <a:rPr lang="en-US" dirty="0" smtClean="0">
                  <a:solidFill>
                    <a:prstClr val="black"/>
                  </a:solidFill>
                </a:rPr>
                <a:t>2018-6-24 00z</a:t>
              </a:r>
              <a:endParaRPr lang="en-US" dirty="0">
                <a:solidFill>
                  <a:prstClr val="black"/>
                </a:solidFill>
              </a:endParaRPr>
            </a:p>
          </p:txBody>
        </p:sp>
      </p:grpSp>
    </p:spTree>
    <p:extLst>
      <p:ext uri="{BB962C8B-B14F-4D97-AF65-F5344CB8AC3E}">
        <p14:creationId xmlns:p14="http://schemas.microsoft.com/office/powerpoint/2010/main" val="161311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2600" y="72648"/>
            <a:ext cx="4038600" cy="523220"/>
          </a:xfrm>
          <a:prstGeom prst="rect">
            <a:avLst/>
          </a:prstGeom>
          <a:noFill/>
        </p:spPr>
        <p:txBody>
          <a:bodyPr wrap="square" rtlCol="0">
            <a:spAutoFit/>
          </a:bodyPr>
          <a:lstStyle/>
          <a:p>
            <a:r>
              <a:rPr lang="en-US" sz="2800" dirty="0">
                <a:solidFill>
                  <a:srgbClr val="0070C0"/>
                </a:solidFill>
              </a:rPr>
              <a:t>Radiosonde locations </a:t>
            </a:r>
          </a:p>
        </p:txBody>
      </p:sp>
      <p:grpSp>
        <p:nvGrpSpPr>
          <p:cNvPr id="5" name="Group 4"/>
          <p:cNvGrpSpPr/>
          <p:nvPr/>
        </p:nvGrpSpPr>
        <p:grpSpPr>
          <a:xfrm>
            <a:off x="126316" y="533400"/>
            <a:ext cx="8836460" cy="2842260"/>
            <a:chOff x="126316" y="3825655"/>
            <a:chExt cx="8836460" cy="284226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161" t="18287" r="8159" b="19908"/>
            <a:stretch/>
          </p:blipFill>
          <p:spPr>
            <a:xfrm>
              <a:off x="126316" y="4191000"/>
              <a:ext cx="4357887" cy="2414016"/>
            </a:xfrm>
            <a:prstGeom prst="rect">
              <a:avLst/>
            </a:prstGeom>
          </p:spPr>
        </p:pic>
        <p:sp>
          <p:nvSpPr>
            <p:cNvPr id="7" name="TextBox 6"/>
            <p:cNvSpPr txBox="1"/>
            <p:nvPr/>
          </p:nvSpPr>
          <p:spPr>
            <a:xfrm>
              <a:off x="1638300" y="3825655"/>
              <a:ext cx="1676400" cy="369332"/>
            </a:xfrm>
            <a:prstGeom prst="rect">
              <a:avLst/>
            </a:prstGeom>
            <a:noFill/>
          </p:spPr>
          <p:txBody>
            <a:bodyPr wrap="square" rtlCol="0">
              <a:spAutoFit/>
            </a:bodyPr>
            <a:lstStyle/>
            <a:p>
              <a:r>
                <a:rPr lang="en-US" dirty="0" smtClean="0">
                  <a:solidFill>
                    <a:prstClr val="black"/>
                  </a:solidFill>
                </a:rPr>
                <a:t>2018-6-24 06z</a:t>
              </a:r>
              <a:endParaRPr lang="en-US" dirty="0">
                <a:solidFill>
                  <a:prstClr val="black"/>
                </a:solidFill>
              </a:endParaRPr>
            </a:p>
          </p:txBody>
        </p:sp>
        <p:sp>
          <p:nvSpPr>
            <p:cNvPr id="8" name="TextBox 7"/>
            <p:cNvSpPr txBox="1"/>
            <p:nvPr/>
          </p:nvSpPr>
          <p:spPr>
            <a:xfrm>
              <a:off x="6261100" y="3862723"/>
              <a:ext cx="1676400" cy="369332"/>
            </a:xfrm>
            <a:prstGeom prst="rect">
              <a:avLst/>
            </a:prstGeom>
            <a:noFill/>
          </p:spPr>
          <p:txBody>
            <a:bodyPr wrap="square" rtlCol="0">
              <a:spAutoFit/>
            </a:bodyPr>
            <a:lstStyle/>
            <a:p>
              <a:r>
                <a:rPr lang="en-US" dirty="0" smtClean="0">
                  <a:solidFill>
                    <a:prstClr val="black"/>
                  </a:solidFill>
                </a:rPr>
                <a:t>2018-6-24 12z</a:t>
              </a:r>
              <a:endParaRPr lang="en-US" dirty="0">
                <a:solidFill>
                  <a:prstClr val="black"/>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986" t="18056" r="7986" b="19676"/>
            <a:stretch/>
          </p:blipFill>
          <p:spPr>
            <a:xfrm>
              <a:off x="4602890" y="4244755"/>
              <a:ext cx="4359886" cy="2423160"/>
            </a:xfrm>
            <a:prstGeom prst="rect">
              <a:avLst/>
            </a:prstGeom>
          </p:spPr>
        </p:pic>
      </p:grpSp>
      <p:grpSp>
        <p:nvGrpSpPr>
          <p:cNvPr id="10" name="Group 9"/>
          <p:cNvGrpSpPr/>
          <p:nvPr/>
        </p:nvGrpSpPr>
        <p:grpSpPr>
          <a:xfrm>
            <a:off x="192619" y="3505200"/>
            <a:ext cx="4291584" cy="2805793"/>
            <a:chOff x="685800" y="217823"/>
            <a:chExt cx="4291584" cy="2805793"/>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160" t="18287" r="8507" b="19213"/>
            <a:stretch/>
          </p:blipFill>
          <p:spPr>
            <a:xfrm>
              <a:off x="685800" y="609600"/>
              <a:ext cx="4291584" cy="2414016"/>
            </a:xfrm>
            <a:prstGeom prst="rect">
              <a:avLst/>
            </a:prstGeom>
          </p:spPr>
        </p:pic>
        <p:sp>
          <p:nvSpPr>
            <p:cNvPr id="12" name="TextBox 11"/>
            <p:cNvSpPr txBox="1"/>
            <p:nvPr/>
          </p:nvSpPr>
          <p:spPr>
            <a:xfrm>
              <a:off x="1993392" y="217823"/>
              <a:ext cx="1676400" cy="369332"/>
            </a:xfrm>
            <a:prstGeom prst="rect">
              <a:avLst/>
            </a:prstGeom>
            <a:noFill/>
          </p:spPr>
          <p:txBody>
            <a:bodyPr wrap="square" rtlCol="0">
              <a:spAutoFit/>
            </a:bodyPr>
            <a:lstStyle/>
            <a:p>
              <a:r>
                <a:rPr lang="en-US" dirty="0" smtClean="0">
                  <a:solidFill>
                    <a:prstClr val="black"/>
                  </a:solidFill>
                </a:rPr>
                <a:t>2018-6-24 18z</a:t>
              </a:r>
              <a:endParaRPr lang="en-US" dirty="0">
                <a:solidFill>
                  <a:prstClr val="black"/>
                </a:solidFill>
              </a:endParaRPr>
            </a:p>
          </p:txBody>
        </p:sp>
      </p:grpSp>
      <p:sp>
        <p:nvSpPr>
          <p:cNvPr id="13" name="TextBox 12"/>
          <p:cNvSpPr txBox="1"/>
          <p:nvPr/>
        </p:nvSpPr>
        <p:spPr>
          <a:xfrm>
            <a:off x="5041900" y="4088322"/>
            <a:ext cx="4025900" cy="2215991"/>
          </a:xfrm>
          <a:prstGeom prst="rect">
            <a:avLst/>
          </a:prstGeom>
          <a:noFill/>
        </p:spPr>
        <p:txBody>
          <a:bodyPr wrap="square" rtlCol="0">
            <a:spAutoFit/>
          </a:bodyPr>
          <a:lstStyle/>
          <a:p>
            <a:r>
              <a:rPr lang="en-US" sz="2000" dirty="0" smtClean="0">
                <a:solidFill>
                  <a:prstClr val="black"/>
                </a:solidFill>
              </a:rPr>
              <a:t>Total stations: 177 </a:t>
            </a:r>
          </a:p>
          <a:p>
            <a:r>
              <a:rPr lang="en-US" sz="2000" dirty="0" smtClean="0">
                <a:solidFill>
                  <a:prstClr val="black"/>
                </a:solidFill>
              </a:rPr>
              <a:t>Total data (including all levels):</a:t>
            </a:r>
          </a:p>
          <a:p>
            <a:pPr marL="342900" indent="-342900">
              <a:buFont typeface="Arial" panose="020B0604020202020204" pitchFamily="34" charset="0"/>
              <a:buChar char="•"/>
            </a:pPr>
            <a:r>
              <a:rPr lang="en-US" sz="2000" dirty="0" smtClean="0">
                <a:solidFill>
                  <a:prstClr val="black"/>
                </a:solidFill>
              </a:rPr>
              <a:t> T – 8245</a:t>
            </a:r>
            <a:br>
              <a:rPr lang="en-US" sz="2000" dirty="0" smtClean="0">
                <a:solidFill>
                  <a:prstClr val="black"/>
                </a:solidFill>
              </a:rPr>
            </a:br>
            <a:r>
              <a:rPr lang="en-US" sz="2000" dirty="0" smtClean="0">
                <a:solidFill>
                  <a:prstClr val="black"/>
                </a:solidFill>
              </a:rPr>
              <a:t> Q – 6226</a:t>
            </a:r>
          </a:p>
          <a:p>
            <a:pPr marL="342900" indent="-342900">
              <a:buFont typeface="Arial" panose="020B0604020202020204" pitchFamily="34" charset="0"/>
              <a:buChar char="•"/>
            </a:pPr>
            <a:r>
              <a:rPr lang="en-US" sz="2000" dirty="0" smtClean="0">
                <a:solidFill>
                  <a:prstClr val="black"/>
                </a:solidFill>
              </a:rPr>
              <a:t> U – 11433</a:t>
            </a:r>
          </a:p>
          <a:p>
            <a:pPr marL="342900" indent="-342900">
              <a:buFont typeface="Arial" panose="020B0604020202020204" pitchFamily="34" charset="0"/>
              <a:buChar char="•"/>
            </a:pPr>
            <a:r>
              <a:rPr lang="en-US" sz="2000" dirty="0" smtClean="0">
                <a:solidFill>
                  <a:prstClr val="black"/>
                </a:solidFill>
              </a:rPr>
              <a:t> V – 11433</a:t>
            </a:r>
          </a:p>
          <a:p>
            <a:endParaRPr lang="en-US" dirty="0">
              <a:solidFill>
                <a:prstClr val="black"/>
              </a:solidFill>
            </a:endParaRPr>
          </a:p>
        </p:txBody>
      </p:sp>
    </p:spTree>
    <p:extLst>
      <p:ext uri="{BB962C8B-B14F-4D97-AF65-F5344CB8AC3E}">
        <p14:creationId xmlns:p14="http://schemas.microsoft.com/office/powerpoint/2010/main" val="2927905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b="1" dirty="0">
                <a:solidFill>
                  <a:srgbClr val="0070C0"/>
                </a:solidFill>
              </a:rPr>
              <a:t>Impacts on forecast fields</a:t>
            </a:r>
            <a:endParaRPr lang="en-US" dirty="0"/>
          </a:p>
        </p:txBody>
      </p:sp>
      <p:sp>
        <p:nvSpPr>
          <p:cNvPr id="5" name="TextBox 4"/>
          <p:cNvSpPr txBox="1"/>
          <p:nvPr/>
        </p:nvSpPr>
        <p:spPr>
          <a:xfrm>
            <a:off x="609600" y="1371600"/>
            <a:ext cx="8153400" cy="4524315"/>
          </a:xfrm>
          <a:prstGeom prst="rect">
            <a:avLst/>
          </a:prstGeom>
          <a:noFill/>
        </p:spPr>
        <p:txBody>
          <a:bodyPr wrap="square" rtlCol="0">
            <a:spAutoFit/>
          </a:bodyPr>
          <a:lstStyle/>
          <a:p>
            <a:r>
              <a:rPr lang="en-US" sz="2400" dirty="0" smtClean="0">
                <a:solidFill>
                  <a:prstClr val="black"/>
                </a:solidFill>
              </a:rPr>
              <a:t>Final normalized RMSE is calculated using a weighted average</a:t>
            </a:r>
          </a:p>
          <a:p>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Thermodynamic parameters </a:t>
            </a:r>
          </a:p>
          <a:p>
            <a:r>
              <a:rPr lang="en-US" sz="2400" dirty="0">
                <a:solidFill>
                  <a:prstClr val="black"/>
                </a:solidFill>
              </a:rPr>
              <a:t> </a:t>
            </a:r>
            <a:r>
              <a:rPr lang="en-US" sz="2400" dirty="0" smtClean="0">
                <a:solidFill>
                  <a:prstClr val="black"/>
                </a:solidFill>
              </a:rPr>
              <a:t>           </a:t>
            </a:r>
            <a:r>
              <a:rPr lang="en-US" sz="2400" dirty="0" smtClean="0">
                <a:solidFill>
                  <a:srgbClr val="FF0000"/>
                </a:solidFill>
              </a:rPr>
              <a:t>T , 10%</a:t>
            </a:r>
          </a:p>
          <a:p>
            <a:r>
              <a:rPr lang="en-US" sz="2400" dirty="0">
                <a:solidFill>
                  <a:srgbClr val="FF0000"/>
                </a:solidFill>
              </a:rPr>
              <a:t> </a:t>
            </a:r>
            <a:r>
              <a:rPr lang="en-US" sz="2400" dirty="0" smtClean="0">
                <a:solidFill>
                  <a:srgbClr val="FF0000"/>
                </a:solidFill>
              </a:rPr>
              <a:t>           Q, 10%</a:t>
            </a:r>
          </a:p>
          <a:p>
            <a:r>
              <a:rPr lang="en-US" sz="2400" dirty="0">
                <a:solidFill>
                  <a:srgbClr val="FF0000"/>
                </a:solidFill>
              </a:rPr>
              <a:t> </a:t>
            </a:r>
            <a:r>
              <a:rPr lang="en-US" sz="2400" dirty="0" smtClean="0">
                <a:solidFill>
                  <a:srgbClr val="FF0000"/>
                </a:solidFill>
              </a:rPr>
              <a:t>           U, 10%</a:t>
            </a:r>
          </a:p>
          <a:p>
            <a:r>
              <a:rPr lang="en-US" sz="2400" dirty="0">
                <a:solidFill>
                  <a:srgbClr val="FF0000"/>
                </a:solidFill>
              </a:rPr>
              <a:t> </a:t>
            </a:r>
            <a:r>
              <a:rPr lang="en-US" sz="2400" dirty="0" smtClean="0">
                <a:solidFill>
                  <a:srgbClr val="FF0000"/>
                </a:solidFill>
              </a:rPr>
              <a:t>           V, 10%</a:t>
            </a:r>
          </a:p>
          <a:p>
            <a:endParaRPr lang="en-US" sz="2400" dirty="0" smtClean="0">
              <a:solidFill>
                <a:prstClr val="black"/>
              </a:solidFill>
            </a:endParaRPr>
          </a:p>
          <a:p>
            <a:pPr marL="342900" indent="-342900">
              <a:buFont typeface="Arial" panose="020B0604020202020204" pitchFamily="34" charset="0"/>
              <a:buChar char="•"/>
            </a:pPr>
            <a:r>
              <a:rPr lang="en-US" sz="2400" dirty="0" smtClean="0">
                <a:solidFill>
                  <a:prstClr val="black"/>
                </a:solidFill>
              </a:rPr>
              <a:t>Precipitation scores</a:t>
            </a:r>
          </a:p>
          <a:p>
            <a:r>
              <a:rPr lang="en-US" sz="2400" dirty="0" smtClean="0">
                <a:solidFill>
                  <a:prstClr val="black"/>
                </a:solidFill>
              </a:rPr>
              <a:t>            </a:t>
            </a:r>
            <a:r>
              <a:rPr lang="en-US" sz="2400" dirty="0" smtClean="0">
                <a:solidFill>
                  <a:srgbClr val="FF0000"/>
                </a:solidFill>
              </a:rPr>
              <a:t>1-ETS, 20%</a:t>
            </a:r>
          </a:p>
          <a:p>
            <a:r>
              <a:rPr lang="en-US" sz="2400" dirty="0">
                <a:solidFill>
                  <a:srgbClr val="FF0000"/>
                </a:solidFill>
              </a:rPr>
              <a:t> </a:t>
            </a:r>
            <a:r>
              <a:rPr lang="en-US" sz="2400" dirty="0" smtClean="0">
                <a:solidFill>
                  <a:srgbClr val="FF0000"/>
                </a:solidFill>
              </a:rPr>
              <a:t>           1-POD, 20%</a:t>
            </a:r>
          </a:p>
          <a:p>
            <a:r>
              <a:rPr lang="en-US" sz="2400" dirty="0">
                <a:solidFill>
                  <a:srgbClr val="FF0000"/>
                </a:solidFill>
              </a:rPr>
              <a:t> </a:t>
            </a:r>
            <a:r>
              <a:rPr lang="en-US" sz="2400" dirty="0" smtClean="0">
                <a:solidFill>
                  <a:srgbClr val="FF0000"/>
                </a:solidFill>
              </a:rPr>
              <a:t>            FAR, 20%</a:t>
            </a:r>
            <a:endParaRPr lang="en-US" sz="2400" dirty="0">
              <a:solidFill>
                <a:srgbClr val="FF0000"/>
              </a:solidFill>
            </a:endParaRPr>
          </a:p>
        </p:txBody>
      </p:sp>
    </p:spTree>
    <p:extLst>
      <p:ext uri="{BB962C8B-B14F-4D97-AF65-F5344CB8AC3E}">
        <p14:creationId xmlns:p14="http://schemas.microsoft.com/office/powerpoint/2010/main" val="265257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Impacts on forecast fields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82977343"/>
              </p:ext>
            </p:extLst>
          </p:nvPr>
        </p:nvGraphicFramePr>
        <p:xfrm>
          <a:off x="914400" y="1524000"/>
          <a:ext cx="7543800" cy="1183342"/>
        </p:xfrm>
        <a:graphic>
          <a:graphicData uri="http://schemas.openxmlformats.org/drawingml/2006/table">
            <a:tbl>
              <a:tblPr firstRow="1" bandRow="1">
                <a:tableStyleId>{5C22544A-7EE6-4342-B048-85BDC9FD1C3A}</a:tableStyleId>
              </a:tblPr>
              <a:tblGrid>
                <a:gridCol w="1933557">
                  <a:extLst>
                    <a:ext uri="{9D8B030D-6E8A-4147-A177-3AD203B41FA5}">
                      <a16:colId xmlns:a16="http://schemas.microsoft.com/office/drawing/2014/main" val="20000"/>
                    </a:ext>
                  </a:extLst>
                </a:gridCol>
                <a:gridCol w="1083963">
                  <a:extLst>
                    <a:ext uri="{9D8B030D-6E8A-4147-A177-3AD203B41FA5}">
                      <a16:colId xmlns:a16="http://schemas.microsoft.com/office/drawing/2014/main" val="20001"/>
                    </a:ext>
                  </a:extLst>
                </a:gridCol>
                <a:gridCol w="1508760">
                  <a:extLst>
                    <a:ext uri="{9D8B030D-6E8A-4147-A177-3AD203B41FA5}">
                      <a16:colId xmlns:a16="http://schemas.microsoft.com/office/drawing/2014/main" val="20002"/>
                    </a:ext>
                  </a:extLst>
                </a:gridCol>
                <a:gridCol w="1508760">
                  <a:extLst>
                    <a:ext uri="{9D8B030D-6E8A-4147-A177-3AD203B41FA5}">
                      <a16:colId xmlns:a16="http://schemas.microsoft.com/office/drawing/2014/main" val="20003"/>
                    </a:ext>
                  </a:extLst>
                </a:gridCol>
                <a:gridCol w="1508760">
                  <a:extLst>
                    <a:ext uri="{9D8B030D-6E8A-4147-A177-3AD203B41FA5}">
                      <a16:colId xmlns:a16="http://schemas.microsoft.com/office/drawing/2014/main" val="20004"/>
                    </a:ext>
                  </a:extLst>
                </a:gridCol>
              </a:tblGrid>
              <a:tr h="756024">
                <a:tc>
                  <a:txBody>
                    <a:bodyPr/>
                    <a:lstStyle/>
                    <a:p>
                      <a:pPr algn="ctr"/>
                      <a:r>
                        <a:rPr lang="en-US" sz="2000" dirty="0" smtClean="0"/>
                        <a:t>RMSE</a:t>
                      </a:r>
                      <a:endParaRPr lang="en-US" sz="2000" dirty="0"/>
                    </a:p>
                  </a:txBody>
                  <a:tcPr/>
                </a:tc>
                <a:tc>
                  <a:txBody>
                    <a:bodyPr/>
                    <a:lstStyle/>
                    <a:p>
                      <a:pPr algn="ctr"/>
                      <a:r>
                        <a:rPr lang="en-US" sz="2000" dirty="0" smtClean="0"/>
                        <a:t>3-hour latency</a:t>
                      </a:r>
                      <a:endParaRPr lang="en-US" sz="2000" dirty="0"/>
                    </a:p>
                  </a:txBody>
                  <a:tcPr/>
                </a:tc>
                <a:tc>
                  <a:txBody>
                    <a:bodyPr/>
                    <a:lstStyle/>
                    <a:p>
                      <a:pPr algn="ctr"/>
                      <a:r>
                        <a:rPr lang="en-US" sz="2000" dirty="0" smtClean="0"/>
                        <a:t>2-hour</a:t>
                      </a:r>
                      <a:r>
                        <a:rPr lang="en-US" sz="2000" baseline="0" dirty="0" smtClean="0"/>
                        <a:t> latency</a:t>
                      </a:r>
                      <a:endParaRPr lang="en-US" sz="2000" dirty="0"/>
                    </a:p>
                  </a:txBody>
                  <a:tcPr/>
                </a:tc>
                <a:tc>
                  <a:txBody>
                    <a:bodyPr/>
                    <a:lstStyle/>
                    <a:p>
                      <a:pPr algn="ctr"/>
                      <a:r>
                        <a:rPr lang="en-US" sz="2000" dirty="0" smtClean="0"/>
                        <a:t>1-hour</a:t>
                      </a:r>
                      <a:r>
                        <a:rPr lang="en-US" sz="2000" baseline="0" dirty="0" smtClean="0"/>
                        <a:t> latency</a:t>
                      </a:r>
                      <a:endParaRPr lang="en-US" sz="2000" dirty="0"/>
                    </a:p>
                  </a:txBody>
                  <a:tcPr/>
                </a:tc>
                <a:tc>
                  <a:txBody>
                    <a:bodyPr/>
                    <a:lstStyle/>
                    <a:p>
                      <a:pPr algn="ctr"/>
                      <a:r>
                        <a:rPr lang="en-US" sz="2000" dirty="0" smtClean="0"/>
                        <a:t>No</a:t>
                      </a:r>
                      <a:r>
                        <a:rPr lang="en-US" sz="2000" baseline="0" dirty="0" smtClean="0"/>
                        <a:t> latency</a:t>
                      </a:r>
                      <a:endParaRPr lang="en-US" sz="2000" dirty="0"/>
                    </a:p>
                  </a:txBody>
                  <a:tcPr/>
                </a:tc>
                <a:extLst>
                  <a:ext uri="{0D108BD9-81ED-4DB2-BD59-A6C34878D82A}">
                    <a16:rowId xmlns:a16="http://schemas.microsoft.com/office/drawing/2014/main" val="10000"/>
                  </a:ext>
                </a:extLst>
              </a:tr>
              <a:tr h="427318">
                <a:tc>
                  <a:txBody>
                    <a:bodyPr/>
                    <a:lstStyle/>
                    <a:p>
                      <a:pPr algn="ctr"/>
                      <a:r>
                        <a:rPr lang="en-US" sz="2000" dirty="0" smtClean="0"/>
                        <a:t>Total</a:t>
                      </a:r>
                      <a:endParaRPr lang="en-US" sz="2000" dirty="0"/>
                    </a:p>
                  </a:txBody>
                  <a:tcPr/>
                </a:tc>
                <a:tc>
                  <a:txBody>
                    <a:bodyPr/>
                    <a:lstStyle/>
                    <a:p>
                      <a:pPr algn="ctr"/>
                      <a:r>
                        <a:rPr lang="en-US" sz="2000" dirty="0" smtClean="0"/>
                        <a:t>0.5114</a:t>
                      </a:r>
                      <a:endParaRPr lang="en-US" sz="2000" dirty="0"/>
                    </a:p>
                  </a:txBody>
                  <a:tcPr/>
                </a:tc>
                <a:tc>
                  <a:txBody>
                    <a:bodyPr/>
                    <a:lstStyle/>
                    <a:p>
                      <a:pPr algn="ctr"/>
                      <a:r>
                        <a:rPr lang="en-US" sz="2000" dirty="0" smtClean="0"/>
                        <a:t>0.49979</a:t>
                      </a:r>
                      <a:endParaRPr lang="en-US" sz="2000" dirty="0"/>
                    </a:p>
                  </a:txBody>
                  <a:tcPr/>
                </a:tc>
                <a:tc>
                  <a:txBody>
                    <a:bodyPr/>
                    <a:lstStyle/>
                    <a:p>
                      <a:pPr algn="ctr"/>
                      <a:r>
                        <a:rPr lang="en-US" sz="2000" b="0" dirty="0" smtClean="0">
                          <a:solidFill>
                            <a:schemeClr val="tx1"/>
                          </a:solidFill>
                        </a:rPr>
                        <a:t>0.4964</a:t>
                      </a:r>
                      <a:endParaRPr lang="en-US" sz="2000" b="0" dirty="0">
                        <a:solidFill>
                          <a:schemeClr val="tx1"/>
                        </a:solidFill>
                      </a:endParaRPr>
                    </a:p>
                  </a:txBody>
                  <a:tcPr/>
                </a:tc>
                <a:tc>
                  <a:txBody>
                    <a:bodyPr/>
                    <a:lstStyle/>
                    <a:p>
                      <a:pPr algn="ctr"/>
                      <a:r>
                        <a:rPr lang="en-US" sz="2000" dirty="0" smtClean="0"/>
                        <a:t>0.49162</a:t>
                      </a:r>
                      <a:endParaRPr lang="en-US" sz="2000" dirty="0"/>
                    </a:p>
                  </a:txBody>
                  <a:tcPr/>
                </a:tc>
                <a:extLst>
                  <a:ext uri="{0D108BD9-81ED-4DB2-BD59-A6C34878D82A}">
                    <a16:rowId xmlns:a16="http://schemas.microsoft.com/office/drawing/2014/main" val="10001"/>
                  </a:ext>
                </a:extLst>
              </a:tr>
            </a:tbl>
          </a:graphicData>
        </a:graphic>
      </p:graphicFrame>
      <p:graphicFrame>
        <p:nvGraphicFramePr>
          <p:cNvPr id="5" name="Chart 4"/>
          <p:cNvGraphicFramePr>
            <a:graphicFrameLocks/>
          </p:cNvGraphicFramePr>
          <p:nvPr>
            <p:extLst>
              <p:ext uri="{D42A27DB-BD31-4B8C-83A1-F6EECF244321}">
                <p14:modId xmlns:p14="http://schemas.microsoft.com/office/powerpoint/2010/main" val="3606920261"/>
              </p:ext>
            </p:extLst>
          </p:nvPr>
        </p:nvGraphicFramePr>
        <p:xfrm>
          <a:off x="1600200" y="2819400"/>
          <a:ext cx="6477000" cy="381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2774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C0"/>
                </a:solidFill>
              </a:rPr>
              <a:t>3. Impacts </a:t>
            </a:r>
            <a:r>
              <a:rPr lang="en-US" b="1" dirty="0">
                <a:solidFill>
                  <a:srgbClr val="0070C0"/>
                </a:solidFill>
              </a:rPr>
              <a:t>on assimilated </a:t>
            </a:r>
            <a:r>
              <a:rPr lang="en-US" b="1" dirty="0" smtClean="0">
                <a:solidFill>
                  <a:srgbClr val="0070C0"/>
                </a:solidFill>
              </a:rPr>
              <a:t>GEO data</a:t>
            </a:r>
            <a:endParaRPr lang="en-US" b="1" dirty="0">
              <a:solidFill>
                <a:srgbClr val="0070C0"/>
              </a:solidFill>
            </a:endParaRPr>
          </a:p>
        </p:txBody>
      </p:sp>
      <p:sp>
        <p:nvSpPr>
          <p:cNvPr id="3" name="Content Placeholder 2"/>
          <p:cNvSpPr>
            <a:spLocks noGrp="1"/>
          </p:cNvSpPr>
          <p:nvPr>
            <p:ph idx="1"/>
          </p:nvPr>
        </p:nvSpPr>
        <p:spPr>
          <a:xfrm>
            <a:off x="457200" y="1600201"/>
            <a:ext cx="8229600" cy="3048000"/>
          </a:xfrm>
        </p:spPr>
        <p:txBody>
          <a:bodyPr>
            <a:normAutofit/>
          </a:bodyPr>
          <a:lstStyle/>
          <a:p>
            <a:r>
              <a:rPr lang="en-US" sz="2400" dirty="0" smtClean="0"/>
              <a:t>Assimilation of moisture information from GEO advanced imager data;</a:t>
            </a:r>
          </a:p>
          <a:p>
            <a:endParaRPr lang="en-US" sz="2400" dirty="0"/>
          </a:p>
          <a:p>
            <a:r>
              <a:rPr lang="en-US" sz="2400" dirty="0" smtClean="0"/>
              <a:t>Assimilation of mesoscale AMVs in the inner core region for tropical cyclone (TC) forecasts.</a:t>
            </a:r>
          </a:p>
          <a:p>
            <a:pPr marL="0" indent="0">
              <a:buNone/>
            </a:pPr>
            <a:endParaRPr lang="en-US" sz="2400" dirty="0"/>
          </a:p>
        </p:txBody>
      </p:sp>
    </p:spTree>
    <p:extLst>
      <p:ext uri="{BB962C8B-B14F-4D97-AF65-F5344CB8AC3E}">
        <p14:creationId xmlns:p14="http://schemas.microsoft.com/office/powerpoint/2010/main" val="3979280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78673" y="381000"/>
            <a:ext cx="6477000" cy="4953000"/>
          </a:xfrm>
          <a:prstGeom prst="rect">
            <a:avLst/>
          </a:prstGeom>
        </p:spPr>
      </p:pic>
      <p:sp>
        <p:nvSpPr>
          <p:cNvPr id="5" name="Rectangle 4"/>
          <p:cNvSpPr/>
          <p:nvPr/>
        </p:nvSpPr>
        <p:spPr>
          <a:xfrm>
            <a:off x="1828800" y="5410200"/>
            <a:ext cx="6629400" cy="646331"/>
          </a:xfrm>
          <a:prstGeom prst="rect">
            <a:avLst/>
          </a:prstGeom>
        </p:spPr>
        <p:txBody>
          <a:bodyPr wrap="square">
            <a:spAutoFit/>
          </a:bodyPr>
          <a:lstStyle/>
          <a:p>
            <a:r>
              <a:rPr lang="en-US" dirty="0">
                <a:solidFill>
                  <a:prstClr val="black"/>
                </a:solidFill>
              </a:rPr>
              <a:t>The weighting function of AHI IR bands from 8-10, and 13-16 calculated with </a:t>
            </a:r>
            <a:r>
              <a:rPr lang="en-US" dirty="0" smtClean="0">
                <a:solidFill>
                  <a:prstClr val="black"/>
                </a:solidFill>
              </a:rPr>
              <a:t>CRTM.  (</a:t>
            </a:r>
            <a:r>
              <a:rPr lang="en-US" dirty="0" smtClean="0">
                <a:solidFill>
                  <a:srgbClr val="FF0000"/>
                </a:solidFill>
              </a:rPr>
              <a:t>standard atmosphere</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256688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6043" t="2315" r="7378" b="3529"/>
          <a:stretch/>
        </p:blipFill>
        <p:spPr>
          <a:xfrm>
            <a:off x="553192" y="0"/>
            <a:ext cx="7600208" cy="5304471"/>
          </a:xfrm>
          <a:prstGeom prst="rect">
            <a:avLst/>
          </a:prstGeom>
        </p:spPr>
      </p:pic>
      <p:sp>
        <p:nvSpPr>
          <p:cNvPr id="5" name="TextBox 4"/>
          <p:cNvSpPr txBox="1"/>
          <p:nvPr/>
        </p:nvSpPr>
        <p:spPr>
          <a:xfrm>
            <a:off x="152400" y="5336993"/>
            <a:ext cx="8839200"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Moisture information </a:t>
            </a:r>
            <a:r>
              <a:rPr lang="en-US" dirty="0"/>
              <a:t>from </a:t>
            </a:r>
            <a:r>
              <a:rPr lang="en-US" dirty="0" smtClean="0"/>
              <a:t>ABI/AHI</a:t>
            </a:r>
            <a:r>
              <a:rPr lang="en-US" dirty="0"/>
              <a:t>, such as derived three layered </a:t>
            </a:r>
            <a:r>
              <a:rPr lang="en-US" dirty="0" err="1"/>
              <a:t>precipitable</a:t>
            </a:r>
            <a:r>
              <a:rPr lang="en-US" dirty="0"/>
              <a:t> water (LPWs) or the radiances from the three water vapor absorption bands themselves, </a:t>
            </a:r>
            <a:r>
              <a:rPr lang="en-US" dirty="0" smtClean="0"/>
              <a:t>showed </a:t>
            </a:r>
            <a:r>
              <a:rPr lang="en-US" dirty="0"/>
              <a:t>improvement in rainfall forecast amounts (Wang et al., 2018), especially when combined with appropriate cumulus and microphysical parameterization schemes (Lu et al., 2019). </a:t>
            </a:r>
            <a:r>
              <a:rPr lang="en-US" dirty="0" smtClean="0"/>
              <a:t>In general three LPWs provide slightly better impact on LSS than radiances.</a:t>
            </a:r>
            <a:endParaRPr lang="en-US" dirty="0"/>
          </a:p>
        </p:txBody>
      </p:sp>
    </p:spTree>
    <p:extLst>
      <p:ext uri="{BB962C8B-B14F-4D97-AF65-F5344CB8AC3E}">
        <p14:creationId xmlns:p14="http://schemas.microsoft.com/office/powerpoint/2010/main" val="632811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7853" t="12179" r="8654" b="13462"/>
          <a:stretch/>
        </p:blipFill>
        <p:spPr bwMode="auto">
          <a:xfrm>
            <a:off x="-12865" y="1392048"/>
            <a:ext cx="4476868" cy="2993111"/>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cstate="print">
            <a:extLst>
              <a:ext uri="{28A0092B-C50C-407E-A947-70E740481C1C}">
                <a14:useLocalDpi xmlns:a14="http://schemas.microsoft.com/office/drawing/2010/main" val="0"/>
              </a:ext>
            </a:extLst>
          </a:blip>
          <a:srcRect l="7853" t="12393" r="7532" b="12821"/>
          <a:stretch/>
        </p:blipFill>
        <p:spPr bwMode="auto">
          <a:xfrm>
            <a:off x="4594079" y="1454065"/>
            <a:ext cx="4473721" cy="296553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04800" y="5124271"/>
            <a:ext cx="8534400"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The </a:t>
            </a:r>
            <a:r>
              <a:rPr lang="en-US" dirty="0"/>
              <a:t>mixing ratio </a:t>
            </a:r>
            <a:r>
              <a:rPr lang="en-US" dirty="0" smtClean="0"/>
              <a:t>(left, </a:t>
            </a:r>
            <a:r>
              <a:rPr lang="en-US" dirty="0"/>
              <a:t>unit: g/kg) from background at 700 </a:t>
            </a:r>
            <a:r>
              <a:rPr lang="en-US" dirty="0" err="1"/>
              <a:t>hPa</a:t>
            </a:r>
            <a:r>
              <a:rPr lang="en-US" dirty="0"/>
              <a:t>, and the assimilated radiances of AHI channel 9 </a:t>
            </a:r>
            <a:r>
              <a:rPr lang="en-US" dirty="0" smtClean="0"/>
              <a:t>(right, </a:t>
            </a:r>
            <a:r>
              <a:rPr lang="en-US" dirty="0"/>
              <a:t>green squares), the assimilated high layer PW </a:t>
            </a:r>
            <a:r>
              <a:rPr lang="en-US" dirty="0" smtClean="0"/>
              <a:t>(right, </a:t>
            </a:r>
            <a:r>
              <a:rPr lang="en-US" dirty="0"/>
              <a:t>red stars) and the brightness temperature of AHI channel 14 </a:t>
            </a:r>
            <a:r>
              <a:rPr lang="en-US" dirty="0" smtClean="0"/>
              <a:t>(unit</a:t>
            </a:r>
            <a:r>
              <a:rPr lang="en-US" dirty="0"/>
              <a:t>: K) at 0600 UTC on 18 June 2016. </a:t>
            </a:r>
          </a:p>
        </p:txBody>
      </p:sp>
    </p:spTree>
    <p:extLst>
      <p:ext uri="{BB962C8B-B14F-4D97-AF65-F5344CB8AC3E}">
        <p14:creationId xmlns:p14="http://schemas.microsoft.com/office/powerpoint/2010/main" val="1416392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74638"/>
            <a:ext cx="9144000" cy="1143000"/>
          </a:xfrm>
        </p:spPr>
        <p:txBody>
          <a:bodyPr>
            <a:normAutofit fontScale="90000"/>
          </a:bodyPr>
          <a:lstStyle/>
          <a:p>
            <a:r>
              <a:rPr lang="en-US" dirty="0" smtClean="0"/>
              <a:t>Experiments  Hurricane Harvey (2017) Case</a:t>
            </a:r>
            <a:endParaRPr lang="en-US" dirty="0"/>
          </a:p>
        </p:txBody>
      </p:sp>
      <p:sp>
        <p:nvSpPr>
          <p:cNvPr id="5" name="Content Placeholder 2"/>
          <p:cNvSpPr>
            <a:spLocks noGrp="1"/>
          </p:cNvSpPr>
          <p:nvPr>
            <p:ph idx="1"/>
          </p:nvPr>
        </p:nvSpPr>
        <p:spPr>
          <a:xfrm>
            <a:off x="457200" y="1600201"/>
            <a:ext cx="8229600" cy="380999"/>
          </a:xfrm>
        </p:spPr>
        <p:txBody>
          <a:bodyPr/>
          <a:lstStyle/>
          <a:p>
            <a:pPr marL="0" lvl="0" indent="0">
              <a:buNone/>
            </a:pPr>
            <a:r>
              <a:rPr lang="en-US" sz="1800" dirty="0" smtClean="0">
                <a:solidFill>
                  <a:srgbClr val="FF0000"/>
                </a:solidFill>
              </a:rPr>
              <a:t>LPW is retrieved from ABI data</a:t>
            </a:r>
          </a:p>
        </p:txBody>
      </p:sp>
      <p:sp>
        <p:nvSpPr>
          <p:cNvPr id="6" name="TextBox 5"/>
          <p:cNvSpPr txBox="1"/>
          <p:nvPr/>
        </p:nvSpPr>
        <p:spPr>
          <a:xfrm>
            <a:off x="527463" y="1936672"/>
            <a:ext cx="4419600" cy="646331"/>
          </a:xfrm>
          <a:prstGeom prst="rect">
            <a:avLst/>
          </a:prstGeom>
          <a:noFill/>
        </p:spPr>
        <p:txBody>
          <a:bodyPr wrap="square" rtlCol="0">
            <a:spAutoFit/>
          </a:bodyPr>
          <a:lstStyle/>
          <a:p>
            <a:r>
              <a:rPr lang="en-US" dirty="0" smtClean="0">
                <a:solidFill>
                  <a:prstClr val="black"/>
                </a:solidFill>
              </a:rPr>
              <a:t>4 km horizontal resolution</a:t>
            </a:r>
          </a:p>
          <a:p>
            <a:endParaRPr lang="en-US" dirty="0">
              <a:solidFill>
                <a:prstClr val="black"/>
              </a:solidFill>
            </a:endParaRPr>
          </a:p>
        </p:txBody>
      </p:sp>
      <p:sp>
        <p:nvSpPr>
          <p:cNvPr id="7" name="TextBox 6"/>
          <p:cNvSpPr txBox="1"/>
          <p:nvPr/>
        </p:nvSpPr>
        <p:spPr>
          <a:xfrm>
            <a:off x="527463" y="2276201"/>
            <a:ext cx="4486152" cy="923330"/>
          </a:xfrm>
          <a:prstGeom prst="rect">
            <a:avLst/>
          </a:prstGeom>
          <a:noFill/>
        </p:spPr>
        <p:txBody>
          <a:bodyPr wrap="square" rtlCol="0">
            <a:spAutoFit/>
          </a:bodyPr>
          <a:lstStyle/>
          <a:p>
            <a:r>
              <a:rPr lang="en-US" dirty="0" smtClean="0">
                <a:solidFill>
                  <a:prstClr val="black"/>
                </a:solidFill>
              </a:rPr>
              <a:t>Assimilated data:</a:t>
            </a:r>
          </a:p>
          <a:p>
            <a:r>
              <a:rPr lang="en-US" dirty="0" smtClean="0">
                <a:solidFill>
                  <a:srgbClr val="FF0000"/>
                </a:solidFill>
              </a:rPr>
              <a:t>CNTRL: </a:t>
            </a:r>
            <a:r>
              <a:rPr lang="en-US" dirty="0" err="1" smtClean="0">
                <a:solidFill>
                  <a:srgbClr val="FF0000"/>
                </a:solidFill>
              </a:rPr>
              <a:t>GTS+AMSUA+IASI+ATMS+CrIS</a:t>
            </a:r>
            <a:endParaRPr lang="en-US" dirty="0" smtClean="0">
              <a:solidFill>
                <a:srgbClr val="FF0000"/>
              </a:solidFill>
            </a:endParaRPr>
          </a:p>
          <a:p>
            <a:r>
              <a:rPr lang="en-US" dirty="0" smtClean="0">
                <a:solidFill>
                  <a:srgbClr val="FF0000"/>
                </a:solidFill>
              </a:rPr>
              <a:t>EXP:      </a:t>
            </a:r>
            <a:r>
              <a:rPr lang="en-US" dirty="0" err="1" smtClean="0">
                <a:solidFill>
                  <a:srgbClr val="FF0000"/>
                </a:solidFill>
              </a:rPr>
              <a:t>GTS+AMSUA+IASI+ATMS+CrIS+lpw</a:t>
            </a:r>
            <a:endParaRPr lang="en-US" dirty="0">
              <a:solidFill>
                <a:srgbClr val="FF0000"/>
              </a:solidFill>
            </a:endParaRPr>
          </a:p>
        </p:txBody>
      </p:sp>
      <p:grpSp>
        <p:nvGrpSpPr>
          <p:cNvPr id="8" name="Group 7"/>
          <p:cNvGrpSpPr/>
          <p:nvPr/>
        </p:nvGrpSpPr>
        <p:grpSpPr>
          <a:xfrm>
            <a:off x="343429" y="3470823"/>
            <a:ext cx="8416975" cy="3170387"/>
            <a:chOff x="164714" y="3992413"/>
            <a:chExt cx="8416975" cy="3170387"/>
          </a:xfrm>
        </p:grpSpPr>
        <p:grpSp>
          <p:nvGrpSpPr>
            <p:cNvPr id="9" name="Group 8"/>
            <p:cNvGrpSpPr/>
            <p:nvPr/>
          </p:nvGrpSpPr>
          <p:grpSpPr>
            <a:xfrm>
              <a:off x="164714" y="3992413"/>
              <a:ext cx="6068695" cy="1847850"/>
              <a:chOff x="0" y="0"/>
              <a:chExt cx="6068695" cy="1847850"/>
            </a:xfrm>
          </p:grpSpPr>
          <p:sp>
            <p:nvSpPr>
              <p:cNvPr id="25" name="TextBox 13"/>
              <p:cNvSpPr txBox="1"/>
              <p:nvPr/>
            </p:nvSpPr>
            <p:spPr>
              <a:xfrm>
                <a:off x="2604976" y="0"/>
                <a:ext cx="421640" cy="325755"/>
              </a:xfrm>
              <a:prstGeom prst="rect">
                <a:avLst/>
              </a:prstGeom>
              <a:noFill/>
            </p:spPr>
            <p:txBody>
              <a:bodyPr wrap="square" rtlCol="0">
                <a:noAutofit/>
              </a:bodyPr>
              <a:lstStyle/>
              <a:p>
                <a:r>
                  <a:rPr lang="en-US" sz="1200" b="1" i="1">
                    <a:solidFill>
                      <a:srgbClr val="002060"/>
                    </a:solidFill>
                    <a:ea typeface="SimSun"/>
                    <a:cs typeface="Times New Roman"/>
                  </a:rPr>
                  <a:t>72h</a:t>
                </a:r>
                <a:endParaRPr lang="en-US" sz="1200">
                  <a:solidFill>
                    <a:prstClr val="black"/>
                  </a:solidFill>
                  <a:latin typeface="Times New Roman"/>
                  <a:ea typeface="SimSun"/>
                </a:endParaRPr>
              </a:p>
            </p:txBody>
          </p:sp>
          <p:sp>
            <p:nvSpPr>
              <p:cNvPr id="26" name="TextBox 13"/>
              <p:cNvSpPr txBox="1"/>
              <p:nvPr/>
            </p:nvSpPr>
            <p:spPr>
              <a:xfrm>
                <a:off x="3349255" y="701749"/>
                <a:ext cx="421640" cy="325755"/>
              </a:xfrm>
              <a:prstGeom prst="rect">
                <a:avLst/>
              </a:prstGeom>
              <a:noFill/>
            </p:spPr>
            <p:txBody>
              <a:bodyPr wrap="square" rtlCol="0">
                <a:noAutofit/>
              </a:bodyPr>
              <a:lstStyle/>
              <a:p>
                <a:r>
                  <a:rPr lang="en-US" sz="1200" b="1" i="1">
                    <a:solidFill>
                      <a:srgbClr val="002060"/>
                    </a:solidFill>
                    <a:ea typeface="SimSun"/>
                    <a:cs typeface="Times New Roman"/>
                  </a:rPr>
                  <a:t>72h</a:t>
                </a:r>
                <a:endParaRPr lang="en-US" sz="1200">
                  <a:solidFill>
                    <a:prstClr val="black"/>
                  </a:solidFill>
                  <a:latin typeface="Times New Roman"/>
                  <a:ea typeface="SimSun"/>
                </a:endParaRPr>
              </a:p>
            </p:txBody>
          </p:sp>
          <p:grpSp>
            <p:nvGrpSpPr>
              <p:cNvPr id="27" name="Group 26"/>
              <p:cNvGrpSpPr/>
              <p:nvPr/>
            </p:nvGrpSpPr>
            <p:grpSpPr>
              <a:xfrm>
                <a:off x="0" y="0"/>
                <a:ext cx="6068695" cy="1847850"/>
                <a:chOff x="0" y="0"/>
                <a:chExt cx="6068695" cy="1847850"/>
              </a:xfrm>
            </p:grpSpPr>
            <p:sp>
              <p:nvSpPr>
                <p:cNvPr id="28" name="TextBox 27"/>
                <p:cNvSpPr txBox="1"/>
                <p:nvPr/>
              </p:nvSpPr>
              <p:spPr>
                <a:xfrm>
                  <a:off x="1807534" y="691116"/>
                  <a:ext cx="421640" cy="325755"/>
                </a:xfrm>
                <a:prstGeom prst="rect">
                  <a:avLst/>
                </a:prstGeom>
                <a:noFill/>
              </p:spPr>
              <p:txBody>
                <a:bodyPr wrap="square" rtlCol="0">
                  <a:noAutofit/>
                </a:bodyPr>
                <a:lstStyle/>
                <a:p>
                  <a:r>
                    <a:rPr lang="en-US" sz="1200" b="1" i="1" dirty="0">
                      <a:solidFill>
                        <a:srgbClr val="002060"/>
                      </a:solidFill>
                      <a:ea typeface="SimSun"/>
                      <a:cs typeface="Times New Roman"/>
                    </a:rPr>
                    <a:t>6h</a:t>
                  </a:r>
                  <a:endParaRPr lang="en-US" sz="1200" dirty="0">
                    <a:solidFill>
                      <a:prstClr val="black"/>
                    </a:solidFill>
                    <a:latin typeface="Times New Roman"/>
                    <a:ea typeface="SimSun"/>
                  </a:endParaRPr>
                </a:p>
              </p:txBody>
            </p:sp>
            <p:grpSp>
              <p:nvGrpSpPr>
                <p:cNvPr id="29" name="Group 28"/>
                <p:cNvGrpSpPr/>
                <p:nvPr/>
              </p:nvGrpSpPr>
              <p:grpSpPr>
                <a:xfrm>
                  <a:off x="0" y="0"/>
                  <a:ext cx="6068695" cy="1847850"/>
                  <a:chOff x="0" y="0"/>
                  <a:chExt cx="6069245" cy="1848263"/>
                </a:xfrm>
              </p:grpSpPr>
              <p:grpSp>
                <p:nvGrpSpPr>
                  <p:cNvPr id="30" name="Group 29"/>
                  <p:cNvGrpSpPr/>
                  <p:nvPr/>
                </p:nvGrpSpPr>
                <p:grpSpPr>
                  <a:xfrm>
                    <a:off x="0" y="0"/>
                    <a:ext cx="6069245" cy="1848263"/>
                    <a:chOff x="0" y="0"/>
                    <a:chExt cx="6069245" cy="1848263"/>
                  </a:xfrm>
                </p:grpSpPr>
                <p:grpSp>
                  <p:nvGrpSpPr>
                    <p:cNvPr id="32" name="Group 31"/>
                    <p:cNvGrpSpPr/>
                    <p:nvPr/>
                  </p:nvGrpSpPr>
                  <p:grpSpPr>
                    <a:xfrm>
                      <a:off x="0" y="0"/>
                      <a:ext cx="6069245" cy="1550242"/>
                      <a:chOff x="172797" y="105285"/>
                      <a:chExt cx="6575894" cy="1903423"/>
                    </a:xfrm>
                  </p:grpSpPr>
                  <p:sp>
                    <p:nvSpPr>
                      <p:cNvPr id="34" name="TextBox 7"/>
                      <p:cNvSpPr txBox="1"/>
                      <p:nvPr/>
                    </p:nvSpPr>
                    <p:spPr>
                      <a:xfrm>
                        <a:off x="172797" y="300267"/>
                        <a:ext cx="741556" cy="393083"/>
                      </a:xfrm>
                      <a:prstGeom prst="rect">
                        <a:avLst/>
                      </a:prstGeom>
                      <a:noFill/>
                      <a:ln w="28575">
                        <a:solidFill>
                          <a:srgbClr val="FF3399"/>
                        </a:solidFill>
                      </a:ln>
                    </p:spPr>
                    <p:txBody>
                      <a:bodyPr wrap="square" rtlCol="0">
                        <a:noAutofit/>
                      </a:bodyPr>
                      <a:lstStyle/>
                      <a:p>
                        <a:pPr algn="ctr"/>
                        <a:r>
                          <a:rPr lang="en-US" sz="1200" b="1" dirty="0" smtClean="0">
                            <a:solidFill>
                              <a:srgbClr val="000000"/>
                            </a:solidFill>
                            <a:ea typeface="SimSun"/>
                            <a:cs typeface="Times New Roman"/>
                          </a:rPr>
                          <a:t>24 06z</a:t>
                        </a:r>
                        <a:endParaRPr lang="en-US" sz="1200" dirty="0">
                          <a:solidFill>
                            <a:prstClr val="black"/>
                          </a:solidFill>
                          <a:latin typeface="Times New Roman"/>
                          <a:ea typeface="SimSun"/>
                        </a:endParaRPr>
                      </a:p>
                    </p:txBody>
                  </p:sp>
                  <p:sp>
                    <p:nvSpPr>
                      <p:cNvPr id="35" name="TextBox 8"/>
                      <p:cNvSpPr txBox="1"/>
                      <p:nvPr/>
                    </p:nvSpPr>
                    <p:spPr>
                      <a:xfrm>
                        <a:off x="1185414" y="1153075"/>
                        <a:ext cx="761966" cy="396896"/>
                      </a:xfrm>
                      <a:prstGeom prst="rect">
                        <a:avLst/>
                      </a:prstGeom>
                      <a:noFill/>
                      <a:ln w="28575">
                        <a:solidFill>
                          <a:srgbClr val="FF3399"/>
                        </a:solidFill>
                      </a:ln>
                    </p:spPr>
                    <p:txBody>
                      <a:bodyPr wrap="square" rtlCol="0">
                        <a:noAutofit/>
                      </a:bodyPr>
                      <a:lstStyle/>
                      <a:p>
                        <a:pPr algn="ctr"/>
                        <a:r>
                          <a:rPr lang="en-US" sz="1200" b="1" dirty="0" smtClean="0">
                            <a:solidFill>
                              <a:srgbClr val="000000"/>
                            </a:solidFill>
                            <a:ea typeface="SimSun"/>
                            <a:cs typeface="Times New Roman"/>
                          </a:rPr>
                          <a:t>24 12z</a:t>
                        </a:r>
                        <a:endParaRPr lang="en-US" sz="1200" dirty="0">
                          <a:solidFill>
                            <a:prstClr val="black"/>
                          </a:solidFill>
                          <a:latin typeface="Times New Roman"/>
                          <a:ea typeface="SimSun"/>
                        </a:endParaRPr>
                      </a:p>
                    </p:txBody>
                  </p:sp>
                  <p:sp>
                    <p:nvSpPr>
                      <p:cNvPr id="36" name="TextBox 9"/>
                      <p:cNvSpPr txBox="1"/>
                      <p:nvPr/>
                    </p:nvSpPr>
                    <p:spPr>
                      <a:xfrm>
                        <a:off x="4723089" y="294570"/>
                        <a:ext cx="1022984" cy="398779"/>
                      </a:xfrm>
                      <a:prstGeom prst="rect">
                        <a:avLst/>
                      </a:prstGeom>
                      <a:noFill/>
                      <a:ln w="28575">
                        <a:solidFill>
                          <a:srgbClr val="FF3399"/>
                        </a:solidFill>
                      </a:ln>
                    </p:spPr>
                    <p:txBody>
                      <a:bodyPr wrap="square" rtlCol="0">
                        <a:noAutofit/>
                      </a:bodyPr>
                      <a:lstStyle/>
                      <a:p>
                        <a:pPr algn="ctr"/>
                        <a:r>
                          <a:rPr lang="en-US" sz="1200" b="1">
                            <a:solidFill>
                              <a:srgbClr val="000000"/>
                            </a:solidFill>
                            <a:ea typeface="SimSun"/>
                            <a:cs typeface="Times New Roman"/>
                          </a:rPr>
                          <a:t>Forecast</a:t>
                        </a:r>
                        <a:endParaRPr lang="en-US" sz="1200">
                          <a:solidFill>
                            <a:prstClr val="black"/>
                          </a:solidFill>
                          <a:latin typeface="Times New Roman"/>
                          <a:ea typeface="SimSun"/>
                        </a:endParaRPr>
                      </a:p>
                    </p:txBody>
                  </p:sp>
                  <p:sp>
                    <p:nvSpPr>
                      <p:cNvPr id="37" name="流程图: 可选过程 23"/>
                      <p:cNvSpPr/>
                      <p:nvPr/>
                    </p:nvSpPr>
                    <p:spPr>
                      <a:xfrm>
                        <a:off x="172797" y="1186306"/>
                        <a:ext cx="627304" cy="363665"/>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0000"/>
                            </a:solidFill>
                            <a:ea typeface="SimSun"/>
                            <a:cs typeface="Times New Roman"/>
                          </a:rPr>
                          <a:t>Data</a:t>
                        </a:r>
                        <a:endParaRPr lang="en-US" sz="1200">
                          <a:solidFill>
                            <a:prstClr val="white"/>
                          </a:solidFill>
                          <a:latin typeface="Times New Roman"/>
                          <a:ea typeface="SimSun"/>
                        </a:endParaRPr>
                      </a:p>
                    </p:txBody>
                  </p:sp>
                  <p:sp>
                    <p:nvSpPr>
                      <p:cNvPr id="38" name="TextBox 13"/>
                      <p:cNvSpPr txBox="1"/>
                      <p:nvPr/>
                    </p:nvSpPr>
                    <p:spPr>
                      <a:xfrm>
                        <a:off x="1026007" y="105285"/>
                        <a:ext cx="457200" cy="400110"/>
                      </a:xfrm>
                      <a:prstGeom prst="rect">
                        <a:avLst/>
                      </a:prstGeom>
                      <a:noFill/>
                    </p:spPr>
                    <p:txBody>
                      <a:bodyPr wrap="square" rtlCol="0">
                        <a:noAutofit/>
                      </a:bodyPr>
                      <a:lstStyle/>
                      <a:p>
                        <a:r>
                          <a:rPr lang="en-US" sz="1200" b="1" i="1">
                            <a:solidFill>
                              <a:srgbClr val="002060"/>
                            </a:solidFill>
                            <a:ea typeface="SimSun"/>
                            <a:cs typeface="Times New Roman"/>
                          </a:rPr>
                          <a:t>6h</a:t>
                        </a:r>
                        <a:endParaRPr lang="en-US" sz="1200">
                          <a:solidFill>
                            <a:prstClr val="black"/>
                          </a:solidFill>
                          <a:latin typeface="Times New Roman"/>
                          <a:ea typeface="SimSun"/>
                        </a:endParaRPr>
                      </a:p>
                    </p:txBody>
                  </p:sp>
                  <p:sp>
                    <p:nvSpPr>
                      <p:cNvPr id="39" name="TextBox 15"/>
                      <p:cNvSpPr txBox="1"/>
                      <p:nvPr/>
                    </p:nvSpPr>
                    <p:spPr>
                      <a:xfrm>
                        <a:off x="5746027" y="1197821"/>
                        <a:ext cx="1002664" cy="398779"/>
                      </a:xfrm>
                      <a:prstGeom prst="rect">
                        <a:avLst/>
                      </a:prstGeom>
                      <a:noFill/>
                      <a:ln w="28575">
                        <a:solidFill>
                          <a:srgbClr val="FF3399"/>
                        </a:solidFill>
                      </a:ln>
                    </p:spPr>
                    <p:txBody>
                      <a:bodyPr wrap="square" rtlCol="0">
                        <a:noAutofit/>
                      </a:bodyPr>
                      <a:lstStyle/>
                      <a:p>
                        <a:pPr algn="ctr"/>
                        <a:r>
                          <a:rPr lang="en-US" sz="1200" b="1" dirty="0">
                            <a:solidFill>
                              <a:srgbClr val="000000"/>
                            </a:solidFill>
                            <a:ea typeface="SimSun"/>
                            <a:cs typeface="Times New Roman"/>
                          </a:rPr>
                          <a:t>Forecast</a:t>
                        </a:r>
                        <a:endParaRPr lang="en-US" sz="1200" dirty="0">
                          <a:solidFill>
                            <a:prstClr val="black"/>
                          </a:solidFill>
                          <a:latin typeface="Times New Roman"/>
                          <a:ea typeface="SimSun"/>
                        </a:endParaRPr>
                      </a:p>
                    </p:txBody>
                  </p:sp>
                  <p:cxnSp>
                    <p:nvCxnSpPr>
                      <p:cNvPr id="40" name="直接箭头连接符 35"/>
                      <p:cNvCxnSpPr>
                        <a:stCxn id="34" idx="3"/>
                      </p:cNvCxnSpPr>
                      <p:nvPr/>
                    </p:nvCxnSpPr>
                    <p:spPr>
                      <a:xfrm flipV="1">
                        <a:off x="914353" y="484708"/>
                        <a:ext cx="3808499" cy="1210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54"/>
                      <p:cNvCxnSpPr>
                        <a:endCxn id="35" idx="0"/>
                      </p:cNvCxnSpPr>
                      <p:nvPr/>
                    </p:nvCxnSpPr>
                    <p:spPr>
                      <a:xfrm flipH="1">
                        <a:off x="1566398" y="484708"/>
                        <a:ext cx="1930" cy="668366"/>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61"/>
                      <p:cNvCxnSpPr/>
                      <p:nvPr/>
                    </p:nvCxnSpPr>
                    <p:spPr>
                      <a:xfrm>
                        <a:off x="2711286" y="1355030"/>
                        <a:ext cx="0" cy="653088"/>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69"/>
                      <p:cNvCxnSpPr/>
                      <p:nvPr/>
                    </p:nvCxnSpPr>
                    <p:spPr>
                      <a:xfrm flipV="1">
                        <a:off x="471461" y="713308"/>
                        <a:ext cx="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72"/>
                      <p:cNvCxnSpPr/>
                      <p:nvPr/>
                    </p:nvCxnSpPr>
                    <p:spPr>
                      <a:xfrm flipV="1">
                        <a:off x="1568380" y="1551508"/>
                        <a:ext cx="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3" name="流程图: 可选过程 23"/>
                    <p:cNvSpPr/>
                    <p:nvPr/>
                  </p:nvSpPr>
                  <p:spPr>
                    <a:xfrm>
                      <a:off x="999460" y="1552353"/>
                      <a:ext cx="578485" cy="295910"/>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ea typeface="SimSun"/>
                          <a:cs typeface="Times New Roman"/>
                        </a:rPr>
                        <a:t>Data</a:t>
                      </a:r>
                      <a:endParaRPr lang="en-US" sz="1200" dirty="0">
                        <a:solidFill>
                          <a:prstClr val="white"/>
                        </a:solidFill>
                        <a:latin typeface="Times New Roman"/>
                        <a:ea typeface="SimSun"/>
                      </a:endParaRPr>
                    </a:p>
                  </p:txBody>
                </p:sp>
              </p:grpSp>
              <p:cxnSp>
                <p:nvCxnSpPr>
                  <p:cNvPr id="31" name="直接箭头连接符 35"/>
                  <p:cNvCxnSpPr/>
                  <p:nvPr/>
                </p:nvCxnSpPr>
                <p:spPr>
                  <a:xfrm flipV="1">
                    <a:off x="1637414" y="1020725"/>
                    <a:ext cx="3514090" cy="9525"/>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10" name="TextBox 8"/>
            <p:cNvSpPr txBox="1"/>
            <p:nvPr/>
          </p:nvSpPr>
          <p:spPr>
            <a:xfrm>
              <a:off x="2155811" y="5517083"/>
              <a:ext cx="703196" cy="323180"/>
            </a:xfrm>
            <a:prstGeom prst="rect">
              <a:avLst/>
            </a:prstGeom>
            <a:noFill/>
            <a:ln w="28575">
              <a:solidFill>
                <a:srgbClr val="FF3399"/>
              </a:solidFill>
            </a:ln>
          </p:spPr>
          <p:txBody>
            <a:bodyPr wrap="square" rtlCol="0">
              <a:noAutofit/>
            </a:bodyPr>
            <a:lstStyle/>
            <a:p>
              <a:pPr algn="ctr"/>
              <a:r>
                <a:rPr lang="en-US" sz="1200" b="1" dirty="0" smtClean="0">
                  <a:solidFill>
                    <a:srgbClr val="000000"/>
                  </a:solidFill>
                  <a:ea typeface="SimSun"/>
                  <a:cs typeface="Times New Roman"/>
                </a:rPr>
                <a:t>24 18z</a:t>
              </a:r>
              <a:endParaRPr lang="en-US" sz="1200" dirty="0">
                <a:solidFill>
                  <a:prstClr val="black"/>
                </a:solidFill>
                <a:latin typeface="Times New Roman"/>
                <a:ea typeface="SimSun"/>
              </a:endParaRPr>
            </a:p>
          </p:txBody>
        </p:sp>
        <p:sp>
          <p:nvSpPr>
            <p:cNvPr id="11" name="TextBox 13"/>
            <p:cNvSpPr txBox="1"/>
            <p:nvPr/>
          </p:nvSpPr>
          <p:spPr>
            <a:xfrm>
              <a:off x="4590744" y="5368831"/>
              <a:ext cx="421640" cy="325755"/>
            </a:xfrm>
            <a:prstGeom prst="rect">
              <a:avLst/>
            </a:prstGeom>
            <a:noFill/>
          </p:spPr>
          <p:txBody>
            <a:bodyPr wrap="square" rtlCol="0">
              <a:noAutofit/>
            </a:bodyPr>
            <a:lstStyle/>
            <a:p>
              <a:r>
                <a:rPr lang="en-US" sz="1200" b="1" i="1">
                  <a:solidFill>
                    <a:srgbClr val="002060"/>
                  </a:solidFill>
                  <a:ea typeface="SimSun"/>
                  <a:cs typeface="Times New Roman"/>
                </a:rPr>
                <a:t>72h</a:t>
              </a:r>
              <a:endParaRPr lang="en-US" sz="1200">
                <a:solidFill>
                  <a:prstClr val="black"/>
                </a:solidFill>
                <a:latin typeface="Times New Roman"/>
                <a:ea typeface="SimSun"/>
              </a:endParaRPr>
            </a:p>
          </p:txBody>
        </p:sp>
        <p:sp>
          <p:nvSpPr>
            <p:cNvPr id="12" name="TextBox 11"/>
            <p:cNvSpPr txBox="1"/>
            <p:nvPr/>
          </p:nvSpPr>
          <p:spPr>
            <a:xfrm>
              <a:off x="3049023" y="5358198"/>
              <a:ext cx="421640" cy="325755"/>
            </a:xfrm>
            <a:prstGeom prst="rect">
              <a:avLst/>
            </a:prstGeom>
            <a:noFill/>
          </p:spPr>
          <p:txBody>
            <a:bodyPr wrap="square" rtlCol="0">
              <a:noAutofit/>
            </a:bodyPr>
            <a:lstStyle/>
            <a:p>
              <a:r>
                <a:rPr lang="en-US" sz="1200" b="1" i="1" dirty="0">
                  <a:solidFill>
                    <a:srgbClr val="002060"/>
                  </a:solidFill>
                  <a:ea typeface="SimSun"/>
                  <a:cs typeface="Times New Roman"/>
                </a:rPr>
                <a:t>6h</a:t>
              </a:r>
              <a:endParaRPr lang="en-US" sz="1200" dirty="0">
                <a:solidFill>
                  <a:prstClr val="black"/>
                </a:solidFill>
                <a:latin typeface="Times New Roman"/>
                <a:ea typeface="SimSun"/>
              </a:endParaRPr>
            </a:p>
          </p:txBody>
        </p:sp>
        <p:sp>
          <p:nvSpPr>
            <p:cNvPr id="13" name="TextBox 15"/>
            <p:cNvSpPr txBox="1"/>
            <p:nvPr/>
          </p:nvSpPr>
          <p:spPr>
            <a:xfrm>
              <a:off x="6384856" y="5556699"/>
              <a:ext cx="925328" cy="324713"/>
            </a:xfrm>
            <a:prstGeom prst="rect">
              <a:avLst/>
            </a:prstGeom>
            <a:noFill/>
            <a:ln w="28575">
              <a:solidFill>
                <a:srgbClr val="FF3399"/>
              </a:solidFill>
            </a:ln>
          </p:spPr>
          <p:txBody>
            <a:bodyPr wrap="square" rtlCol="0">
              <a:noAutofit/>
            </a:bodyPr>
            <a:lstStyle/>
            <a:p>
              <a:pPr algn="ctr"/>
              <a:r>
                <a:rPr lang="en-US" sz="1200" b="1">
                  <a:solidFill>
                    <a:srgbClr val="000000"/>
                  </a:solidFill>
                  <a:ea typeface="SimSun"/>
                  <a:cs typeface="Times New Roman"/>
                </a:rPr>
                <a:t>Forecast</a:t>
              </a:r>
              <a:endParaRPr lang="en-US" sz="1200">
                <a:solidFill>
                  <a:prstClr val="black"/>
                </a:solidFill>
                <a:latin typeface="Times New Roman"/>
                <a:ea typeface="SimSun"/>
              </a:endParaRPr>
            </a:p>
          </p:txBody>
        </p:sp>
        <p:cxnSp>
          <p:nvCxnSpPr>
            <p:cNvPr id="14" name="直接箭头连接符 35"/>
            <p:cNvCxnSpPr/>
            <p:nvPr/>
          </p:nvCxnSpPr>
          <p:spPr>
            <a:xfrm flipV="1">
              <a:off x="2878755" y="5687579"/>
              <a:ext cx="3513772" cy="9523"/>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72"/>
            <p:cNvCxnSpPr/>
            <p:nvPr/>
          </p:nvCxnSpPr>
          <p:spPr>
            <a:xfrm flipV="1">
              <a:off x="2506765" y="5806763"/>
              <a:ext cx="0" cy="37228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流程图: 可选过程 23"/>
            <p:cNvSpPr/>
            <p:nvPr/>
          </p:nvSpPr>
          <p:spPr>
            <a:xfrm>
              <a:off x="2218192" y="6181156"/>
              <a:ext cx="578433" cy="295844"/>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ea typeface="SimSun"/>
                  <a:cs typeface="Times New Roman"/>
                </a:rPr>
                <a:t>Data</a:t>
              </a:r>
              <a:endParaRPr lang="en-US" sz="1200" dirty="0">
                <a:solidFill>
                  <a:prstClr val="white"/>
                </a:solidFill>
                <a:latin typeface="Times New Roman"/>
                <a:ea typeface="SimSun"/>
              </a:endParaRPr>
            </a:p>
          </p:txBody>
        </p:sp>
        <p:sp>
          <p:nvSpPr>
            <p:cNvPr id="17" name="TextBox 8"/>
            <p:cNvSpPr txBox="1"/>
            <p:nvPr/>
          </p:nvSpPr>
          <p:spPr>
            <a:xfrm>
              <a:off x="3427316" y="6196037"/>
              <a:ext cx="703196" cy="323180"/>
            </a:xfrm>
            <a:prstGeom prst="rect">
              <a:avLst/>
            </a:prstGeom>
            <a:noFill/>
            <a:ln w="28575">
              <a:solidFill>
                <a:srgbClr val="FF3399"/>
              </a:solidFill>
            </a:ln>
          </p:spPr>
          <p:txBody>
            <a:bodyPr wrap="square" rtlCol="0">
              <a:noAutofit/>
            </a:bodyPr>
            <a:lstStyle/>
            <a:p>
              <a:pPr algn="ctr"/>
              <a:r>
                <a:rPr lang="en-US" sz="1200" b="1" dirty="0" smtClean="0">
                  <a:solidFill>
                    <a:srgbClr val="000000"/>
                  </a:solidFill>
                  <a:ea typeface="SimSun"/>
                  <a:cs typeface="Times New Roman"/>
                </a:rPr>
                <a:t>25 00z</a:t>
              </a:r>
              <a:endParaRPr lang="en-US" sz="1200" dirty="0">
                <a:solidFill>
                  <a:prstClr val="black"/>
                </a:solidFill>
                <a:latin typeface="Times New Roman"/>
                <a:ea typeface="SimSun"/>
              </a:endParaRPr>
            </a:p>
          </p:txBody>
        </p:sp>
        <p:sp>
          <p:nvSpPr>
            <p:cNvPr id="18" name="TextBox 13"/>
            <p:cNvSpPr txBox="1"/>
            <p:nvPr/>
          </p:nvSpPr>
          <p:spPr>
            <a:xfrm>
              <a:off x="5862249" y="6047785"/>
              <a:ext cx="421640" cy="325755"/>
            </a:xfrm>
            <a:prstGeom prst="rect">
              <a:avLst/>
            </a:prstGeom>
            <a:noFill/>
          </p:spPr>
          <p:txBody>
            <a:bodyPr wrap="square" rtlCol="0">
              <a:noAutofit/>
            </a:bodyPr>
            <a:lstStyle/>
            <a:p>
              <a:r>
                <a:rPr lang="en-US" sz="1200" b="1" i="1">
                  <a:solidFill>
                    <a:srgbClr val="002060"/>
                  </a:solidFill>
                  <a:ea typeface="SimSun"/>
                  <a:cs typeface="Times New Roman"/>
                </a:rPr>
                <a:t>72h</a:t>
              </a:r>
              <a:endParaRPr lang="en-US" sz="1200">
                <a:solidFill>
                  <a:prstClr val="black"/>
                </a:solidFill>
                <a:latin typeface="Times New Roman"/>
                <a:ea typeface="SimSun"/>
              </a:endParaRPr>
            </a:p>
          </p:txBody>
        </p:sp>
        <p:sp>
          <p:nvSpPr>
            <p:cNvPr id="19" name="TextBox 18"/>
            <p:cNvSpPr txBox="1"/>
            <p:nvPr/>
          </p:nvSpPr>
          <p:spPr>
            <a:xfrm>
              <a:off x="4320528" y="6037152"/>
              <a:ext cx="421640" cy="325755"/>
            </a:xfrm>
            <a:prstGeom prst="rect">
              <a:avLst/>
            </a:prstGeom>
            <a:noFill/>
          </p:spPr>
          <p:txBody>
            <a:bodyPr wrap="square" rtlCol="0">
              <a:noAutofit/>
            </a:bodyPr>
            <a:lstStyle/>
            <a:p>
              <a:r>
                <a:rPr lang="en-US" sz="1200" b="1" i="1" dirty="0">
                  <a:solidFill>
                    <a:srgbClr val="002060"/>
                  </a:solidFill>
                  <a:ea typeface="SimSun"/>
                  <a:cs typeface="Times New Roman"/>
                </a:rPr>
                <a:t>6h</a:t>
              </a:r>
              <a:endParaRPr lang="en-US" sz="1200" dirty="0">
                <a:solidFill>
                  <a:prstClr val="black"/>
                </a:solidFill>
                <a:latin typeface="Times New Roman"/>
                <a:ea typeface="SimSun"/>
              </a:endParaRPr>
            </a:p>
          </p:txBody>
        </p:sp>
        <p:sp>
          <p:nvSpPr>
            <p:cNvPr id="20" name="TextBox 15"/>
            <p:cNvSpPr txBox="1"/>
            <p:nvPr/>
          </p:nvSpPr>
          <p:spPr>
            <a:xfrm>
              <a:off x="7656361" y="6235653"/>
              <a:ext cx="925328" cy="324713"/>
            </a:xfrm>
            <a:prstGeom prst="rect">
              <a:avLst/>
            </a:prstGeom>
            <a:noFill/>
            <a:ln w="28575">
              <a:solidFill>
                <a:srgbClr val="FF3399"/>
              </a:solidFill>
            </a:ln>
          </p:spPr>
          <p:txBody>
            <a:bodyPr wrap="square" rtlCol="0">
              <a:noAutofit/>
            </a:bodyPr>
            <a:lstStyle/>
            <a:p>
              <a:pPr algn="ctr"/>
              <a:r>
                <a:rPr lang="en-US" sz="1200" b="1">
                  <a:solidFill>
                    <a:srgbClr val="000000"/>
                  </a:solidFill>
                  <a:ea typeface="SimSun"/>
                  <a:cs typeface="Times New Roman"/>
                </a:rPr>
                <a:t>Forecast</a:t>
              </a:r>
              <a:endParaRPr lang="en-US" sz="1200">
                <a:solidFill>
                  <a:prstClr val="black"/>
                </a:solidFill>
                <a:latin typeface="Times New Roman"/>
                <a:ea typeface="SimSun"/>
              </a:endParaRPr>
            </a:p>
          </p:txBody>
        </p:sp>
        <p:cxnSp>
          <p:nvCxnSpPr>
            <p:cNvPr id="21" name="直接箭头连接符 35"/>
            <p:cNvCxnSpPr/>
            <p:nvPr/>
          </p:nvCxnSpPr>
          <p:spPr>
            <a:xfrm flipV="1">
              <a:off x="4150260" y="6366533"/>
              <a:ext cx="3513772" cy="9523"/>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72"/>
            <p:cNvCxnSpPr/>
            <p:nvPr/>
          </p:nvCxnSpPr>
          <p:spPr>
            <a:xfrm flipV="1">
              <a:off x="3778270" y="6485717"/>
              <a:ext cx="0" cy="37228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流程图: 可选过程 23"/>
            <p:cNvSpPr/>
            <p:nvPr/>
          </p:nvSpPr>
          <p:spPr>
            <a:xfrm>
              <a:off x="3489697" y="6866956"/>
              <a:ext cx="578433" cy="295844"/>
            </a:xfrm>
            <a:prstGeom prst="flowChartAlternateProcess">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ea typeface="SimSun"/>
                  <a:cs typeface="Times New Roman"/>
                </a:rPr>
                <a:t>Data</a:t>
              </a:r>
              <a:endParaRPr lang="en-US" sz="1200" dirty="0">
                <a:solidFill>
                  <a:prstClr val="white"/>
                </a:solidFill>
                <a:latin typeface="Times New Roman"/>
                <a:ea typeface="SimSun"/>
              </a:endParaRPr>
            </a:p>
          </p:txBody>
        </p:sp>
        <p:cxnSp>
          <p:nvCxnSpPr>
            <p:cNvPr id="24" name="直接箭头连接符 61"/>
            <p:cNvCxnSpPr/>
            <p:nvPr/>
          </p:nvCxnSpPr>
          <p:spPr>
            <a:xfrm>
              <a:off x="3741882" y="5694586"/>
              <a:ext cx="0" cy="531789"/>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pic>
        <p:nvPicPr>
          <p:cNvPr id="45" name="Picture 2" descr="C:\PW-Study\Harvey\GTS_4km_AMSUA_IASI_ATMS_CrIS_pw_0.07high_0.1mid_0.08low_2406\wps_show_dom.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18" b="7754"/>
          <a:stretch/>
        </p:blipFill>
        <p:spPr bwMode="auto">
          <a:xfrm>
            <a:off x="5638800" y="1619304"/>
            <a:ext cx="3343884" cy="257237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272976" y="1249972"/>
            <a:ext cx="3124200" cy="369332"/>
          </a:xfrm>
          <a:prstGeom prst="rect">
            <a:avLst/>
          </a:prstGeom>
          <a:noFill/>
        </p:spPr>
        <p:txBody>
          <a:bodyPr wrap="square" rtlCol="0">
            <a:spAutoFit/>
          </a:bodyPr>
          <a:lstStyle/>
          <a:p>
            <a:r>
              <a:rPr lang="en-US" dirty="0" smtClean="0">
                <a:solidFill>
                  <a:prstClr val="black"/>
                </a:solidFill>
              </a:rPr>
              <a:t>Model Domain</a:t>
            </a:r>
            <a:endParaRPr lang="en-US" dirty="0">
              <a:solidFill>
                <a:prstClr val="black"/>
              </a:solidFill>
            </a:endParaRPr>
          </a:p>
        </p:txBody>
      </p:sp>
    </p:spTree>
    <p:extLst>
      <p:ext uri="{BB962C8B-B14F-4D97-AF65-F5344CB8AC3E}">
        <p14:creationId xmlns:p14="http://schemas.microsoft.com/office/powerpoint/2010/main" val="781681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PW-Study\Harvey\GTS_4km_AMSUA_IASI_ATMS_CrIS_pw_0.07high_0.1mid_0.08low_2406\pwm_regression_OAB_201708240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74" t="7308" r="8574" b="2243"/>
          <a:stretch/>
        </p:blipFill>
        <p:spPr bwMode="auto">
          <a:xfrm>
            <a:off x="6109665" y="2425959"/>
            <a:ext cx="2651760" cy="2110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76200"/>
            <a:ext cx="5943600" cy="369332"/>
          </a:xfrm>
          <a:prstGeom prst="rect">
            <a:avLst/>
          </a:prstGeom>
          <a:noFill/>
        </p:spPr>
        <p:txBody>
          <a:bodyPr wrap="square" rtlCol="0">
            <a:spAutoFit/>
          </a:bodyPr>
          <a:lstStyle/>
          <a:p>
            <a:r>
              <a:rPr lang="en-US" dirty="0" smtClean="0">
                <a:solidFill>
                  <a:prstClr val="black"/>
                </a:solidFill>
              </a:rPr>
              <a:t>Low PW data </a:t>
            </a:r>
            <a:endParaRPr lang="en-US" dirty="0">
              <a:solidFill>
                <a:prstClr val="black"/>
              </a:solidFill>
            </a:endParaRPr>
          </a:p>
        </p:txBody>
      </p:sp>
      <p:sp>
        <p:nvSpPr>
          <p:cNvPr id="3" name="TextBox 2"/>
          <p:cNvSpPr txBox="1"/>
          <p:nvPr/>
        </p:nvSpPr>
        <p:spPr>
          <a:xfrm>
            <a:off x="3276600" y="-76200"/>
            <a:ext cx="2133600" cy="369332"/>
          </a:xfrm>
          <a:prstGeom prst="rect">
            <a:avLst/>
          </a:prstGeom>
          <a:noFill/>
        </p:spPr>
        <p:txBody>
          <a:bodyPr wrap="square" rtlCol="0">
            <a:spAutoFit/>
          </a:bodyPr>
          <a:lstStyle/>
          <a:p>
            <a:r>
              <a:rPr lang="en-US" dirty="0" smtClean="0">
                <a:solidFill>
                  <a:prstClr val="black"/>
                </a:solidFill>
              </a:rPr>
              <a:t>2017-8-24 06z</a:t>
            </a:r>
            <a:endParaRPr lang="en-US" dirty="0">
              <a:solidFill>
                <a:prstClr val="black"/>
              </a:solidFill>
            </a:endParaRPr>
          </a:p>
        </p:txBody>
      </p:sp>
      <p:sp>
        <p:nvSpPr>
          <p:cNvPr id="4" name="TextBox 3"/>
          <p:cNvSpPr txBox="1"/>
          <p:nvPr/>
        </p:nvSpPr>
        <p:spPr>
          <a:xfrm>
            <a:off x="1447800" y="76200"/>
            <a:ext cx="1676400" cy="369332"/>
          </a:xfrm>
          <a:prstGeom prst="rect">
            <a:avLst/>
          </a:prstGeom>
          <a:noFill/>
        </p:spPr>
        <p:txBody>
          <a:bodyPr wrap="square" rtlCol="0">
            <a:spAutoFit/>
          </a:bodyPr>
          <a:lstStyle/>
          <a:p>
            <a:r>
              <a:rPr lang="en-US" dirty="0" smtClean="0">
                <a:solidFill>
                  <a:srgbClr val="0000CC"/>
                </a:solidFill>
              </a:rPr>
              <a:t>Observations</a:t>
            </a:r>
            <a:endParaRPr lang="en-US" dirty="0">
              <a:solidFill>
                <a:srgbClr val="0000CC"/>
              </a:solidFill>
            </a:endParaRPr>
          </a:p>
        </p:txBody>
      </p:sp>
      <p:sp>
        <p:nvSpPr>
          <p:cNvPr id="5" name="TextBox 4"/>
          <p:cNvSpPr txBox="1"/>
          <p:nvPr/>
        </p:nvSpPr>
        <p:spPr>
          <a:xfrm>
            <a:off x="4171274" y="162043"/>
            <a:ext cx="1905000" cy="369332"/>
          </a:xfrm>
          <a:prstGeom prst="rect">
            <a:avLst/>
          </a:prstGeom>
          <a:noFill/>
        </p:spPr>
        <p:txBody>
          <a:bodyPr wrap="square" rtlCol="0">
            <a:spAutoFit/>
          </a:bodyPr>
          <a:lstStyle/>
          <a:p>
            <a:r>
              <a:rPr lang="en-US" dirty="0" smtClean="0">
                <a:solidFill>
                  <a:srgbClr val="0000CC"/>
                </a:solidFill>
              </a:rPr>
              <a:t>O-B</a:t>
            </a:r>
            <a:endParaRPr lang="en-US" dirty="0">
              <a:solidFill>
                <a:srgbClr val="0000CC"/>
              </a:solidFill>
            </a:endParaRPr>
          </a:p>
        </p:txBody>
      </p:sp>
      <p:sp>
        <p:nvSpPr>
          <p:cNvPr id="16" name="TextBox 15"/>
          <p:cNvSpPr txBox="1"/>
          <p:nvPr/>
        </p:nvSpPr>
        <p:spPr>
          <a:xfrm>
            <a:off x="80691" y="2286000"/>
            <a:ext cx="5943600" cy="369332"/>
          </a:xfrm>
          <a:prstGeom prst="rect">
            <a:avLst/>
          </a:prstGeom>
          <a:noFill/>
        </p:spPr>
        <p:txBody>
          <a:bodyPr wrap="square" rtlCol="0">
            <a:spAutoFit/>
          </a:bodyPr>
          <a:lstStyle/>
          <a:p>
            <a:r>
              <a:rPr lang="en-US" dirty="0" smtClean="0">
                <a:solidFill>
                  <a:prstClr val="black"/>
                </a:solidFill>
              </a:rPr>
              <a:t>Mid PW data </a:t>
            </a:r>
            <a:endParaRPr lang="en-US" dirty="0">
              <a:solidFill>
                <a:prstClr val="black"/>
              </a:solidFill>
            </a:endParaRPr>
          </a:p>
        </p:txBody>
      </p:sp>
      <p:sp>
        <p:nvSpPr>
          <p:cNvPr id="19" name="TextBox 18"/>
          <p:cNvSpPr txBox="1"/>
          <p:nvPr/>
        </p:nvSpPr>
        <p:spPr>
          <a:xfrm>
            <a:off x="233091" y="4458152"/>
            <a:ext cx="5943600" cy="369332"/>
          </a:xfrm>
          <a:prstGeom prst="rect">
            <a:avLst/>
          </a:prstGeom>
          <a:noFill/>
        </p:spPr>
        <p:txBody>
          <a:bodyPr wrap="square" rtlCol="0">
            <a:spAutoFit/>
          </a:bodyPr>
          <a:lstStyle/>
          <a:p>
            <a:r>
              <a:rPr lang="en-US" dirty="0" smtClean="0">
                <a:solidFill>
                  <a:prstClr val="black"/>
                </a:solidFill>
              </a:rPr>
              <a:t>High PW data </a:t>
            </a:r>
            <a:endParaRPr lang="en-US" dirty="0">
              <a:solidFill>
                <a:prstClr val="black"/>
              </a:solidFill>
            </a:endParaRPr>
          </a:p>
        </p:txBody>
      </p:sp>
      <p:pic>
        <p:nvPicPr>
          <p:cNvPr id="5122" name="Picture 2" descr="C:\PW-Study\Harvey\GTS_4km_AMSUA_IASI_ATMS_CrIS_pw_0.07high_0.1mid_0.08low_2406\pwh_O_201708240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46" t="11236" r="9401" b="11611"/>
          <a:stretch/>
        </p:blipFill>
        <p:spPr bwMode="auto">
          <a:xfrm>
            <a:off x="233091" y="452217"/>
            <a:ext cx="2609820" cy="183378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W-Study\Harvey\GTS_4km_AMSUA_IASI_ATMS_CrIS_pw_0.07high_0.1mid_0.08low_2406\pwh_OB_201708240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1" t="11173" r="10018" b="13003"/>
          <a:stretch/>
        </p:blipFill>
        <p:spPr bwMode="auto">
          <a:xfrm>
            <a:off x="3052491" y="452217"/>
            <a:ext cx="2606040" cy="18132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PW-Study\Harvey\GTS_4km_AMSUA_IASI_ATMS_CrIS_pw_0.07high_0.1mid_0.08low_2406\pwh_regression_OAB_201708240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82" t="6860" r="8488" b="1941"/>
          <a:stretch/>
        </p:blipFill>
        <p:spPr bwMode="auto">
          <a:xfrm>
            <a:off x="6057533" y="108466"/>
            <a:ext cx="2651760" cy="210584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PW-Study\Harvey\GTS_4km_AMSUA_IASI_ATMS_CrIS_pw_0.07high_0.1mid_0.08low_2406\pwm_O_2017082406.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87" t="10491" r="8984" b="13854"/>
          <a:stretch/>
        </p:blipFill>
        <p:spPr bwMode="auto">
          <a:xfrm>
            <a:off x="236871" y="2586154"/>
            <a:ext cx="2606040" cy="17874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PW-Study\Harvey\GTS_4km_AMSUA_IASI_ATMS_CrIS_pw_0.07high_0.1mid_0.08low_2406\pwm_OB_2017082406.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35" t="11226" r="9679" b="12931"/>
          <a:stretch/>
        </p:blipFill>
        <p:spPr bwMode="auto">
          <a:xfrm>
            <a:off x="3040380" y="2586788"/>
            <a:ext cx="2606040" cy="179497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PW-Study\Harvey\GTS_4km_AMSUA_IASI_ATMS_CrIS_pw_0.07high_0.1mid_0.08low_2406\pwl_O_2017082406.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138" t="11036" r="9734" b="12934"/>
          <a:stretch/>
        </p:blipFill>
        <p:spPr bwMode="auto">
          <a:xfrm>
            <a:off x="203125" y="4827484"/>
            <a:ext cx="2606040" cy="180939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PW-Study\Harvey\GTS_4km_AMSUA_IASI_ATMS_CrIS_pw_0.07high_0.1mid_0.08low_2406\pwl_OB_2017082406.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12" t="11044" r="9966" b="12551"/>
          <a:stretch/>
        </p:blipFill>
        <p:spPr bwMode="auto">
          <a:xfrm>
            <a:off x="3052491" y="4827484"/>
            <a:ext cx="2606040" cy="182065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PW-Study\Harvey\GTS_4km_AMSUA_IASI_ATMS_CrIS_pw_0.07high_0.1mid_0.08low_2406\pwl_regression_OAB_2017082406.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320" t="6932" r="8708" b="2244"/>
          <a:stretch/>
        </p:blipFill>
        <p:spPr bwMode="auto">
          <a:xfrm>
            <a:off x="6110521" y="4587375"/>
            <a:ext cx="2677835" cy="214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15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76200"/>
            <a:ext cx="8229600" cy="1143000"/>
          </a:xfrm>
        </p:spPr>
        <p:txBody>
          <a:bodyPr/>
          <a:lstStyle/>
          <a:p>
            <a:r>
              <a:rPr lang="en-US" sz="3600" b="1" dirty="0" smtClean="0">
                <a:solidFill>
                  <a:srgbClr val="0000CC"/>
                </a:solidFill>
                <a:latin typeface="+mn-lt"/>
                <a:cs typeface="Arial" panose="020B0604020202020204" pitchFamily="34" charset="0"/>
              </a:rPr>
              <a:t>1. Motivation</a:t>
            </a:r>
            <a:endParaRPr lang="en-US" sz="3600" b="1" dirty="0">
              <a:solidFill>
                <a:srgbClr val="0000CC"/>
              </a:solidFill>
              <a:latin typeface="+mn-lt"/>
              <a:cs typeface="Arial" panose="020B0604020202020204" pitchFamily="34" charset="0"/>
            </a:endParaRPr>
          </a:p>
        </p:txBody>
      </p:sp>
      <p:sp>
        <p:nvSpPr>
          <p:cNvPr id="6" name="Content Placeholder 5"/>
          <p:cNvSpPr>
            <a:spLocks noGrp="1"/>
          </p:cNvSpPr>
          <p:nvPr>
            <p:ph idx="1"/>
          </p:nvPr>
        </p:nvSpPr>
        <p:spPr>
          <a:xfrm>
            <a:off x="228600" y="1036637"/>
            <a:ext cx="8915400" cy="5821363"/>
          </a:xfrm>
        </p:spPr>
        <p:txBody>
          <a:bodyPr/>
          <a:lstStyle/>
          <a:p>
            <a:pPr>
              <a:buFont typeface="Courier New" panose="02070309020205020404" pitchFamily="49" charset="0"/>
              <a:buChar char="o"/>
            </a:pPr>
            <a:r>
              <a:rPr lang="en-US" sz="2000" dirty="0" smtClean="0"/>
              <a:t>The </a:t>
            </a:r>
            <a:r>
              <a:rPr lang="en-US" sz="2000" dirty="0"/>
              <a:t>usefulness of </a:t>
            </a:r>
            <a:r>
              <a:rPr lang="en-US" sz="2000" dirty="0" smtClean="0"/>
              <a:t>numerical weather prediction (NWP) based high impact weather (HIW) forecast </a:t>
            </a:r>
            <a:r>
              <a:rPr lang="en-US" sz="2000" dirty="0"/>
              <a:t>highly depends on how soon the forecast is updated. Therefore, the data latency is critical for assimilation in </a:t>
            </a:r>
            <a:r>
              <a:rPr lang="en-US" sz="2000" dirty="0" smtClean="0"/>
              <a:t>the regional </a:t>
            </a:r>
            <a:r>
              <a:rPr lang="en-US" sz="2000" dirty="0"/>
              <a:t>NWP </a:t>
            </a:r>
            <a:r>
              <a:rPr lang="en-US" sz="2000" dirty="0" smtClean="0"/>
              <a:t>models;</a:t>
            </a:r>
          </a:p>
          <a:p>
            <a:pPr>
              <a:buFont typeface="Courier New" panose="02070309020205020404" pitchFamily="49" charset="0"/>
              <a:buChar char="o"/>
            </a:pPr>
            <a:r>
              <a:rPr lang="en-US" sz="2000" dirty="0" smtClean="0"/>
              <a:t>The </a:t>
            </a:r>
            <a:r>
              <a:rPr lang="en-US" sz="2000" dirty="0"/>
              <a:t>current polar orbit (LEO satellites (i.e</a:t>
            </a:r>
            <a:r>
              <a:rPr lang="en-US" sz="2000" dirty="0" smtClean="0"/>
              <a:t>., JPSS series, </a:t>
            </a:r>
            <a:r>
              <a:rPr lang="en-US" sz="2000" dirty="0" err="1"/>
              <a:t>Metop</a:t>
            </a:r>
            <a:r>
              <a:rPr lang="en-US" sz="2000" dirty="0"/>
              <a:t> </a:t>
            </a:r>
            <a:r>
              <a:rPr lang="en-US" sz="2000" dirty="0" smtClean="0"/>
              <a:t>series, FY3 series) </a:t>
            </a:r>
            <a:r>
              <a:rPr lang="en-US" sz="2000" dirty="0"/>
              <a:t>have the capability for atmospheric sounding in the pre-convection </a:t>
            </a:r>
            <a:r>
              <a:rPr lang="en-US" sz="2000" dirty="0" smtClean="0"/>
              <a:t>environment, </a:t>
            </a:r>
            <a:r>
              <a:rPr lang="en-US" sz="2000" dirty="0"/>
              <a:t>and low </a:t>
            </a:r>
            <a:r>
              <a:rPr lang="en-US" sz="2000" dirty="0" smtClean="0"/>
              <a:t>latency can </a:t>
            </a:r>
            <a:r>
              <a:rPr lang="en-US" sz="2000" dirty="0"/>
              <a:t>be obtained through Direct Broadcast (DB) </a:t>
            </a:r>
            <a:r>
              <a:rPr lang="en-US" sz="2000" dirty="0" smtClean="0"/>
              <a:t>sites;</a:t>
            </a:r>
          </a:p>
          <a:p>
            <a:pPr>
              <a:buFont typeface="Courier New" panose="02070309020205020404" pitchFamily="49" charset="0"/>
              <a:buChar char="o"/>
            </a:pPr>
            <a:r>
              <a:rPr lang="en-US" sz="2000" dirty="0" smtClean="0"/>
              <a:t>The geostationary (GEO) </a:t>
            </a:r>
            <a:r>
              <a:rPr lang="en-US" sz="2000" dirty="0"/>
              <a:t>satellites </a:t>
            </a:r>
            <a:r>
              <a:rPr lang="en-US" sz="2000" dirty="0" smtClean="0"/>
              <a:t>(GOES-R </a:t>
            </a:r>
            <a:r>
              <a:rPr lang="en-US" sz="2000" dirty="0"/>
              <a:t>series, Himarari-8/-</a:t>
            </a:r>
            <a:r>
              <a:rPr lang="en-US" sz="2000" dirty="0" smtClean="0"/>
              <a:t>9, FY-4 series, etc.) </a:t>
            </a:r>
            <a:r>
              <a:rPr lang="en-US" sz="2000" dirty="0"/>
              <a:t>have the capability for monitoring moisture changes in </a:t>
            </a:r>
            <a:r>
              <a:rPr lang="en-US" sz="2000" dirty="0" smtClean="0"/>
              <a:t>pre-convection along with dynamic changes with </a:t>
            </a:r>
            <a:r>
              <a:rPr lang="en-US" sz="2000" dirty="0"/>
              <a:t>high spatial and temporal resolutions, and </a:t>
            </a:r>
            <a:r>
              <a:rPr lang="en-US" sz="2000" dirty="0" smtClean="0"/>
              <a:t>real-time data can </a:t>
            </a:r>
            <a:r>
              <a:rPr lang="en-US" sz="2000" dirty="0"/>
              <a:t>be obtained through receiving the geostationary rebroadcast (GRB) L1B </a:t>
            </a:r>
            <a:r>
              <a:rPr lang="en-US" sz="2000" dirty="0" smtClean="0"/>
              <a:t>data;</a:t>
            </a:r>
          </a:p>
          <a:p>
            <a:pPr>
              <a:buFont typeface="Courier New" panose="02070309020205020404" pitchFamily="49" charset="0"/>
              <a:buChar char="o"/>
            </a:pPr>
            <a:r>
              <a:rPr lang="en-US" sz="2000" dirty="0" smtClean="0"/>
              <a:t>Those </a:t>
            </a:r>
            <a:r>
              <a:rPr lang="en-US" sz="2000" dirty="0"/>
              <a:t>low latency data from LEO and GEO are very useful for improving the rapid changing weather forecasts through assimilating into high resolution regional </a:t>
            </a:r>
            <a:r>
              <a:rPr lang="en-US" sz="2000" dirty="0" smtClean="0"/>
              <a:t>NWP models.</a:t>
            </a:r>
            <a:endParaRPr lang="en-US" sz="2000" dirty="0"/>
          </a:p>
        </p:txBody>
      </p:sp>
    </p:spTree>
    <p:extLst>
      <p:ext uri="{BB962C8B-B14F-4D97-AF65-F5344CB8AC3E}">
        <p14:creationId xmlns:p14="http://schemas.microsoft.com/office/powerpoint/2010/main" val="1878466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PW-Study\Harvey\GTS_4km_AMSUA_IASI_ATMS_CrIS_pw_0.07high_0.1mid_0.08low_2406\ets_score_bar20_GTS_lp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471" y="3642353"/>
            <a:ext cx="4389129" cy="32918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PW-Study\Harvey\GTS_4km_AMSUA_IASI_ATMS_CrIS_pw_0.07high_0.1mid_0.08low_2406\ets_score_bar15_GTS_lp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71" y="3642353"/>
            <a:ext cx="4389129" cy="32918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PW-Study\Harvey\GTS_4km_AMSUA_IASI_ATMS_CrIS_pw_0.07high_0.1mid_0.08low_2406\ets_score_bar10_GTS_lp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57200"/>
            <a:ext cx="4389129" cy="3291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0"/>
            <a:ext cx="7543800" cy="461665"/>
          </a:xfrm>
          <a:prstGeom prst="rect">
            <a:avLst/>
          </a:prstGeom>
          <a:noFill/>
        </p:spPr>
        <p:txBody>
          <a:bodyPr wrap="square" rtlCol="0">
            <a:spAutoFit/>
          </a:bodyPr>
          <a:lstStyle/>
          <a:p>
            <a:pPr fontAlgn="base">
              <a:spcBef>
                <a:spcPct val="0"/>
              </a:spcBef>
              <a:spcAft>
                <a:spcPct val="0"/>
              </a:spcAft>
            </a:pPr>
            <a:r>
              <a:rPr lang="en-US" sz="2400" dirty="0" smtClean="0">
                <a:solidFill>
                  <a:srgbClr val="3333FF"/>
                </a:solidFill>
                <a:latin typeface="Arial" pitchFamily="34" charset="0"/>
                <a:ea typeface="宋体" pitchFamily="2" charset="-122"/>
              </a:rPr>
              <a:t>ETS scores </a:t>
            </a:r>
            <a:r>
              <a:rPr lang="en-US" sz="2400" dirty="0">
                <a:solidFill>
                  <a:srgbClr val="3333FF"/>
                </a:solidFill>
                <a:latin typeface="Arial" pitchFamily="34" charset="0"/>
                <a:ea typeface="宋体" pitchFamily="2" charset="-122"/>
              </a:rPr>
              <a:t> </a:t>
            </a:r>
            <a:r>
              <a:rPr lang="en-US" sz="2400" dirty="0" smtClean="0">
                <a:solidFill>
                  <a:srgbClr val="3333FF"/>
                </a:solidFill>
                <a:latin typeface="Arial" pitchFamily="34" charset="0"/>
                <a:ea typeface="宋体" pitchFamily="2" charset="-122"/>
              </a:rPr>
              <a:t>for 06 – 48 hour  precipitation forecasts</a:t>
            </a:r>
            <a:endParaRPr lang="en-US" sz="2400" dirty="0">
              <a:solidFill>
                <a:srgbClr val="3333FF"/>
              </a:solidFill>
              <a:latin typeface="Arial" pitchFamily="34" charset="0"/>
              <a:ea typeface="宋体" pitchFamily="2" charset="-122"/>
            </a:endParaRPr>
          </a:p>
        </p:txBody>
      </p:sp>
      <p:sp>
        <p:nvSpPr>
          <p:cNvPr id="6" name="TextBox 5"/>
          <p:cNvSpPr txBox="1"/>
          <p:nvPr/>
        </p:nvSpPr>
        <p:spPr>
          <a:xfrm>
            <a:off x="5181600" y="381000"/>
            <a:ext cx="29718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10 mm precipitation (and &gt;)</a:t>
            </a:r>
            <a:endParaRPr lang="en-US" dirty="0">
              <a:solidFill>
                <a:prstClr val="black"/>
              </a:solidFill>
              <a:latin typeface="Arial" pitchFamily="34" charset="0"/>
              <a:ea typeface="宋体" pitchFamily="2" charset="-122"/>
            </a:endParaRPr>
          </a:p>
        </p:txBody>
      </p:sp>
      <p:sp>
        <p:nvSpPr>
          <p:cNvPr id="8" name="TextBox 7"/>
          <p:cNvSpPr txBox="1"/>
          <p:nvPr/>
        </p:nvSpPr>
        <p:spPr>
          <a:xfrm>
            <a:off x="5257800" y="3581400"/>
            <a:ext cx="29718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20 mm precipitation (and &gt;)</a:t>
            </a:r>
            <a:endParaRPr lang="en-US" dirty="0">
              <a:solidFill>
                <a:prstClr val="black"/>
              </a:solidFill>
              <a:latin typeface="Arial" pitchFamily="34" charset="0"/>
              <a:ea typeface="宋体" pitchFamily="2" charset="-122"/>
            </a:endParaRPr>
          </a:p>
        </p:txBody>
      </p:sp>
      <p:pic>
        <p:nvPicPr>
          <p:cNvPr id="3077" name="Picture 5" descr="C:\PW-Study\Harvey\GTS_4km_AMSUA_IASI_ATMS_CrIS_pw_0.07high_0.1mid_0.08low_2406\ets_score_bar1_GTS_lp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1" y="457200"/>
            <a:ext cx="4389129" cy="32918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381000"/>
            <a:ext cx="29718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1 mm precipitation (and &gt;)</a:t>
            </a:r>
            <a:endParaRPr lang="en-US" dirty="0">
              <a:solidFill>
                <a:prstClr val="black"/>
              </a:solidFill>
              <a:latin typeface="Arial" pitchFamily="34" charset="0"/>
              <a:ea typeface="宋体" pitchFamily="2" charset="-122"/>
            </a:endParaRPr>
          </a:p>
        </p:txBody>
      </p:sp>
      <p:sp>
        <p:nvSpPr>
          <p:cNvPr id="7" name="TextBox 6"/>
          <p:cNvSpPr txBox="1"/>
          <p:nvPr/>
        </p:nvSpPr>
        <p:spPr>
          <a:xfrm>
            <a:off x="990600" y="3581400"/>
            <a:ext cx="30480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15 mm precipitation (and &gt;)</a:t>
            </a:r>
            <a:endParaRPr lang="en-US" dirty="0">
              <a:solidFill>
                <a:prstClr val="black"/>
              </a:solidFill>
              <a:latin typeface="Arial" pitchFamily="34" charset="0"/>
              <a:ea typeface="宋体" pitchFamily="2" charset="-122"/>
            </a:endParaRPr>
          </a:p>
        </p:txBody>
      </p:sp>
      <p:sp>
        <p:nvSpPr>
          <p:cNvPr id="2" name="TextBox 1"/>
          <p:cNvSpPr txBox="1"/>
          <p:nvPr/>
        </p:nvSpPr>
        <p:spPr>
          <a:xfrm>
            <a:off x="972710" y="4495800"/>
            <a:ext cx="2913490" cy="369332"/>
          </a:xfrm>
          <a:prstGeom prst="rect">
            <a:avLst/>
          </a:prstGeom>
          <a:noFill/>
        </p:spPr>
        <p:txBody>
          <a:bodyPr wrap="none" rtlCol="0">
            <a:spAutoFit/>
          </a:bodyPr>
          <a:lstStyle/>
          <a:p>
            <a:pPr eaLnBrk="0" fontAlgn="base" hangingPunct="0">
              <a:spcBef>
                <a:spcPct val="0"/>
              </a:spcBef>
              <a:spcAft>
                <a:spcPct val="0"/>
              </a:spcAft>
            </a:pPr>
            <a:r>
              <a:rPr lang="en-US" b="1" dirty="0" smtClean="0">
                <a:solidFill>
                  <a:prstClr val="black"/>
                </a:solidFill>
              </a:rPr>
              <a:t>Larger number means better</a:t>
            </a:r>
            <a:endParaRPr lang="en-US" b="1" dirty="0">
              <a:solidFill>
                <a:prstClr val="black"/>
              </a:solidFill>
            </a:endParaRPr>
          </a:p>
        </p:txBody>
      </p:sp>
      <p:sp>
        <p:nvSpPr>
          <p:cNvPr id="3" name="TextBox 2"/>
          <p:cNvSpPr txBox="1"/>
          <p:nvPr/>
        </p:nvSpPr>
        <p:spPr>
          <a:xfrm>
            <a:off x="990600" y="4048780"/>
            <a:ext cx="2352119" cy="523220"/>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FF0000"/>
                </a:solidFill>
              </a:rPr>
              <a:t>CNTRL</a:t>
            </a:r>
            <a:r>
              <a:rPr lang="en-US" sz="1400" b="1" dirty="0" smtClean="0">
                <a:solidFill>
                  <a:prstClr val="black"/>
                </a:solidFill>
              </a:rPr>
              <a:t>: operational approach</a:t>
            </a:r>
          </a:p>
          <a:p>
            <a:pPr eaLnBrk="0" fontAlgn="base" hangingPunct="0">
              <a:spcBef>
                <a:spcPct val="0"/>
              </a:spcBef>
              <a:spcAft>
                <a:spcPct val="0"/>
              </a:spcAft>
            </a:pPr>
            <a:r>
              <a:rPr lang="en-US" sz="1400" b="1" dirty="0" smtClean="0">
                <a:solidFill>
                  <a:srgbClr val="0000CC"/>
                </a:solidFill>
              </a:rPr>
              <a:t>EXP:</a:t>
            </a:r>
            <a:r>
              <a:rPr lang="en-US" sz="1400" b="1" dirty="0" smtClean="0">
                <a:solidFill>
                  <a:prstClr val="black"/>
                </a:solidFill>
              </a:rPr>
              <a:t> CNTRL+ABI moisture</a:t>
            </a:r>
            <a:endParaRPr lang="en-US" sz="1400" b="1" dirty="0">
              <a:solidFill>
                <a:prstClr val="black"/>
              </a:solidFill>
            </a:endParaRPr>
          </a:p>
        </p:txBody>
      </p:sp>
    </p:spTree>
    <p:extLst>
      <p:ext uri="{BB962C8B-B14F-4D97-AF65-F5344CB8AC3E}">
        <p14:creationId xmlns:p14="http://schemas.microsoft.com/office/powerpoint/2010/main" val="53400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PW-Study\Harvey\GTS_AMSUA_IASI_ATMS_CrIS_CC_2300\GOES16\CNTRL\TB_clr_ch09_2506_2806.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0352" y="231106"/>
            <a:ext cx="4803648" cy="3602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PW-Study\Harvey\GTS_AMSUA_IASI_ATMS_CrIS_CC_2300\GOES16\obs\TB_obs_ch09_2506_280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 y="231106"/>
            <a:ext cx="4800600" cy="3600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11668"/>
            <a:ext cx="5981700" cy="369332"/>
          </a:xfrm>
          <a:prstGeom prst="rect">
            <a:avLst/>
          </a:prstGeom>
          <a:noFill/>
        </p:spPr>
        <p:txBody>
          <a:bodyPr wrap="square" rtlCol="0">
            <a:spAutoFit/>
          </a:bodyPr>
          <a:lstStyle/>
          <a:p>
            <a:r>
              <a:rPr lang="en-US" b="1" dirty="0" smtClean="0">
                <a:solidFill>
                  <a:srgbClr val="0000CC"/>
                </a:solidFill>
                <a:ea typeface="宋体" pitchFamily="2" charset="-122"/>
              </a:rPr>
              <a:t>BT of GOES 16 6.95 µm band from 2017-8-25 06z to 8-28 06z</a:t>
            </a:r>
            <a:endParaRPr lang="en-US" b="1" dirty="0">
              <a:solidFill>
                <a:srgbClr val="0000CC"/>
              </a:solidFill>
              <a:ea typeface="宋体" pitchFamily="2" charset="-122"/>
            </a:endParaRPr>
          </a:p>
        </p:txBody>
      </p:sp>
      <p:sp>
        <p:nvSpPr>
          <p:cNvPr id="5" name="TextBox 4"/>
          <p:cNvSpPr txBox="1"/>
          <p:nvPr/>
        </p:nvSpPr>
        <p:spPr>
          <a:xfrm>
            <a:off x="0" y="205655"/>
            <a:ext cx="1447800" cy="369332"/>
          </a:xfrm>
          <a:prstGeom prst="rect">
            <a:avLst/>
          </a:prstGeom>
          <a:noFill/>
        </p:spPr>
        <p:txBody>
          <a:bodyPr wrap="square" rtlCol="0">
            <a:spAutoFit/>
          </a:bodyPr>
          <a:lstStyle/>
          <a:p>
            <a:r>
              <a:rPr lang="en-US" dirty="0" smtClean="0">
                <a:solidFill>
                  <a:prstClr val="black"/>
                </a:solidFill>
                <a:ea typeface="宋体" pitchFamily="2" charset="-122"/>
              </a:rPr>
              <a:t>Observations</a:t>
            </a:r>
            <a:endParaRPr lang="en-US" dirty="0">
              <a:solidFill>
                <a:prstClr val="black"/>
              </a:solidFill>
              <a:ea typeface="宋体" pitchFamily="2" charset="-122"/>
            </a:endParaRPr>
          </a:p>
        </p:txBody>
      </p:sp>
      <p:sp>
        <p:nvSpPr>
          <p:cNvPr id="8" name="TextBox 7"/>
          <p:cNvSpPr txBox="1"/>
          <p:nvPr/>
        </p:nvSpPr>
        <p:spPr>
          <a:xfrm>
            <a:off x="6210300" y="361625"/>
            <a:ext cx="1447800" cy="369332"/>
          </a:xfrm>
          <a:prstGeom prst="rect">
            <a:avLst/>
          </a:prstGeom>
          <a:noFill/>
        </p:spPr>
        <p:txBody>
          <a:bodyPr wrap="square" rtlCol="0">
            <a:spAutoFit/>
          </a:bodyPr>
          <a:lstStyle/>
          <a:p>
            <a:r>
              <a:rPr lang="en-US" dirty="0" smtClean="0">
                <a:solidFill>
                  <a:prstClr val="black"/>
                </a:solidFill>
                <a:ea typeface="宋体" pitchFamily="2" charset="-122"/>
              </a:rPr>
              <a:t>CNTRL</a:t>
            </a:r>
            <a:endParaRPr lang="en-US" dirty="0">
              <a:solidFill>
                <a:prstClr val="black"/>
              </a:solidFill>
              <a:ea typeface="宋体" pitchFamily="2" charset="-122"/>
            </a:endParaRPr>
          </a:p>
        </p:txBody>
      </p:sp>
      <p:pic>
        <p:nvPicPr>
          <p:cNvPr id="1029" name="Picture 5" descr="C:\PW-Study\Harvey\GTS_AMSUA_IASI_ATMS_CrIS_CC_2300\GOES16\CNTRL+pw\CNTRL+PW_2506_251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9" y="3407664"/>
            <a:ext cx="4803648" cy="36027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88053" y="3477622"/>
            <a:ext cx="2287524" cy="369332"/>
          </a:xfrm>
          <a:prstGeom prst="rect">
            <a:avLst/>
          </a:prstGeom>
          <a:noFill/>
        </p:spPr>
        <p:txBody>
          <a:bodyPr wrap="square" rtlCol="0">
            <a:spAutoFit/>
          </a:bodyPr>
          <a:lstStyle/>
          <a:p>
            <a:r>
              <a:rPr lang="en-US" dirty="0" smtClean="0">
                <a:solidFill>
                  <a:prstClr val="black"/>
                </a:solidFill>
                <a:ea typeface="宋体" pitchFamily="2" charset="-122"/>
              </a:rPr>
              <a:t>CNTRL+ABI</a:t>
            </a:r>
            <a:endParaRPr lang="en-US" dirty="0">
              <a:solidFill>
                <a:prstClr val="black"/>
              </a:solidFill>
              <a:ea typeface="宋体" pitchFamily="2" charset="-122"/>
            </a:endParaRPr>
          </a:p>
        </p:txBody>
      </p:sp>
      <p:sp>
        <p:nvSpPr>
          <p:cNvPr id="2" name="Oval 1"/>
          <p:cNvSpPr/>
          <p:nvPr/>
        </p:nvSpPr>
        <p:spPr>
          <a:xfrm rot="1968221">
            <a:off x="1338726" y="1097437"/>
            <a:ext cx="753277"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Oval 12"/>
          <p:cNvSpPr/>
          <p:nvPr/>
        </p:nvSpPr>
        <p:spPr>
          <a:xfrm rot="1968221">
            <a:off x="5680397" y="1097437"/>
            <a:ext cx="753277"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5" name="Oval 14"/>
          <p:cNvSpPr/>
          <p:nvPr/>
        </p:nvSpPr>
        <p:spPr>
          <a:xfrm rot="1968221">
            <a:off x="1351903" y="4310949"/>
            <a:ext cx="753277"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17" name="Straight Arrow Connector 16"/>
          <p:cNvCxnSpPr>
            <a:stCxn id="9" idx="3"/>
          </p:cNvCxnSpPr>
          <p:nvPr/>
        </p:nvCxnSpPr>
        <p:spPr>
          <a:xfrm flipH="1">
            <a:off x="2057400" y="4933102"/>
            <a:ext cx="7010400" cy="2054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11223" y="4671492"/>
            <a:ext cx="4356577"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fontAlgn="base">
              <a:spcBef>
                <a:spcPct val="0"/>
              </a:spcBef>
              <a:spcAft>
                <a:spcPct val="0"/>
              </a:spcAft>
            </a:pPr>
            <a:r>
              <a:rPr lang="en-US" sz="2800" b="1" dirty="0" smtClean="0">
                <a:solidFill>
                  <a:prstClr val="black"/>
                </a:solidFill>
              </a:rPr>
              <a:t>Better moisture distribution</a:t>
            </a:r>
            <a:endParaRPr lang="en-US" sz="2800" b="1" dirty="0">
              <a:solidFill>
                <a:prstClr val="black"/>
              </a:solidFill>
            </a:endParaRPr>
          </a:p>
        </p:txBody>
      </p:sp>
    </p:spTree>
    <p:extLst>
      <p:ext uri="{BB962C8B-B14F-4D97-AF65-F5344CB8AC3E}">
        <p14:creationId xmlns:p14="http://schemas.microsoft.com/office/powerpoint/2010/main" val="1958078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7" descr="C:\PW-Study\Harvey\GTS_4km_AMSUA_IASI_ATMS_CrIS_pw_0.07high_0.1mid_0.08low_2406\2017-08-25_18_Precip_D01_6hr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4160520"/>
            <a:ext cx="2535936" cy="25359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C:\PW-Study\Harvey\Rainfall\stageIV-6hour\small_1mm\stage4_6h_2017082518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364" y="4191000"/>
            <a:ext cx="2465882" cy="24658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PW-Study\Harvey\Rainfall\HRRR\HRRR_6h_201708251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927"/>
          <a:stretch/>
        </p:blipFill>
        <p:spPr bwMode="auto">
          <a:xfrm>
            <a:off x="3136075" y="2285999"/>
            <a:ext cx="2334950" cy="21225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PW-Study\Harvey\Rainfall\HRRR\HRRR_6h_201708250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32"/>
          <a:stretch/>
        </p:blipFill>
        <p:spPr bwMode="auto">
          <a:xfrm>
            <a:off x="3156046" y="137387"/>
            <a:ext cx="2334950" cy="21777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PW-Study\Harvey\GTS_4km_AMSUA_IASI_ATMS_CrIS_pw_0.07high_0.1mid_0.08low_2406\2017-08-25_06_Precip_D01_6hr_sm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5446" y="0"/>
            <a:ext cx="2334950" cy="23349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PW-Study\Harvey\Rainfall\stageIV-6hour\small_1mm\stage4_6h_2017082512_sma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646" y="2057400"/>
            <a:ext cx="2334950" cy="2334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PW-Study\Harvey\Rainfall\stageIV-6hour\small_1mm\stage4_6h_2017082506_smal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401" y="29390"/>
            <a:ext cx="2334950" cy="2334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96340" y="201001"/>
            <a:ext cx="1165860" cy="332399"/>
          </a:xfrm>
          <a:prstGeom prst="rect">
            <a:avLst/>
          </a:prstGeom>
          <a:noFill/>
        </p:spPr>
        <p:txBody>
          <a:bodyPr wrap="square" rtlCol="0">
            <a:spAutoFit/>
          </a:bodyPr>
          <a:lstStyle/>
          <a:p>
            <a:pPr fontAlgn="base">
              <a:spcBef>
                <a:spcPct val="0"/>
              </a:spcBef>
              <a:spcAft>
                <a:spcPct val="0"/>
              </a:spcAft>
            </a:pPr>
            <a:r>
              <a:rPr lang="en-US" dirty="0" err="1" smtClean="0">
                <a:solidFill>
                  <a:prstClr val="black"/>
                </a:solidFill>
                <a:latin typeface="Arial" pitchFamily="34" charset="0"/>
                <a:ea typeface="宋体" pitchFamily="2" charset="-122"/>
              </a:rPr>
              <a:t>Obs</a:t>
            </a:r>
            <a:endParaRPr lang="en-US" dirty="0">
              <a:solidFill>
                <a:prstClr val="black"/>
              </a:solidFill>
              <a:latin typeface="Arial" pitchFamily="34" charset="0"/>
              <a:ea typeface="宋体" pitchFamily="2" charset="-122"/>
            </a:endParaRPr>
          </a:p>
        </p:txBody>
      </p:sp>
      <p:sp>
        <p:nvSpPr>
          <p:cNvPr id="12" name="TextBox 11"/>
          <p:cNvSpPr txBox="1"/>
          <p:nvPr/>
        </p:nvSpPr>
        <p:spPr>
          <a:xfrm>
            <a:off x="4091940" y="277201"/>
            <a:ext cx="1165860" cy="332399"/>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HRRR</a:t>
            </a:r>
            <a:endParaRPr lang="en-US" dirty="0">
              <a:solidFill>
                <a:prstClr val="black"/>
              </a:solidFill>
              <a:latin typeface="Arial" pitchFamily="34" charset="0"/>
              <a:ea typeface="宋体" pitchFamily="2" charset="-122"/>
            </a:endParaRPr>
          </a:p>
        </p:txBody>
      </p:sp>
      <p:sp>
        <p:nvSpPr>
          <p:cNvPr id="13" name="TextBox 12"/>
          <p:cNvSpPr txBox="1"/>
          <p:nvPr/>
        </p:nvSpPr>
        <p:spPr>
          <a:xfrm>
            <a:off x="7162800" y="304800"/>
            <a:ext cx="1165860" cy="332399"/>
          </a:xfrm>
          <a:prstGeom prst="rect">
            <a:avLst/>
          </a:prstGeom>
          <a:noFill/>
        </p:spPr>
        <p:txBody>
          <a:bodyPr wrap="square" rtlCol="0">
            <a:spAutoFit/>
          </a:bodyPr>
          <a:lstStyle/>
          <a:p>
            <a:pPr fontAlgn="base">
              <a:spcBef>
                <a:spcPct val="0"/>
              </a:spcBef>
              <a:spcAft>
                <a:spcPct val="0"/>
              </a:spcAft>
            </a:pPr>
            <a:r>
              <a:rPr lang="en-US" dirty="0" err="1" smtClean="0">
                <a:solidFill>
                  <a:prstClr val="black"/>
                </a:solidFill>
                <a:latin typeface="Arial" pitchFamily="34" charset="0"/>
                <a:ea typeface="宋体" pitchFamily="2" charset="-122"/>
              </a:rPr>
              <a:t>Exp</a:t>
            </a:r>
            <a:endParaRPr lang="en-US" dirty="0">
              <a:solidFill>
                <a:prstClr val="black"/>
              </a:solidFill>
              <a:latin typeface="Arial" pitchFamily="34" charset="0"/>
              <a:ea typeface="宋体" pitchFamily="2" charset="-122"/>
            </a:endParaRPr>
          </a:p>
        </p:txBody>
      </p:sp>
      <p:sp>
        <p:nvSpPr>
          <p:cNvPr id="6" name="TextBox 5"/>
          <p:cNvSpPr txBox="1"/>
          <p:nvPr/>
        </p:nvSpPr>
        <p:spPr>
          <a:xfrm>
            <a:off x="8382000" y="914400"/>
            <a:ext cx="754380" cy="342900"/>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25 06z</a:t>
            </a:r>
            <a:endParaRPr lang="en-US" dirty="0">
              <a:solidFill>
                <a:prstClr val="black"/>
              </a:solidFill>
              <a:latin typeface="Arial" pitchFamily="34" charset="0"/>
              <a:ea typeface="宋体" pitchFamily="2" charset="-122"/>
            </a:endParaRPr>
          </a:p>
        </p:txBody>
      </p:sp>
      <p:sp>
        <p:nvSpPr>
          <p:cNvPr id="15" name="TextBox 14"/>
          <p:cNvSpPr txBox="1"/>
          <p:nvPr/>
        </p:nvSpPr>
        <p:spPr>
          <a:xfrm>
            <a:off x="8229600" y="2819400"/>
            <a:ext cx="754380" cy="332399"/>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25 12z</a:t>
            </a:r>
            <a:endParaRPr lang="en-US" dirty="0">
              <a:solidFill>
                <a:prstClr val="black"/>
              </a:solidFill>
              <a:latin typeface="Arial" pitchFamily="34" charset="0"/>
              <a:ea typeface="宋体" pitchFamily="2" charset="-122"/>
            </a:endParaRPr>
          </a:p>
        </p:txBody>
      </p:sp>
      <p:cxnSp>
        <p:nvCxnSpPr>
          <p:cNvPr id="9" name="Straight Arrow Connector 8"/>
          <p:cNvCxnSpPr/>
          <p:nvPr/>
        </p:nvCxnSpPr>
        <p:spPr>
          <a:xfrm>
            <a:off x="1091936" y="2639098"/>
            <a:ext cx="0" cy="4365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60" y="2057400"/>
            <a:ext cx="2415540" cy="5816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pPr>
            <a:r>
              <a:rPr lang="en-US" sz="1600" dirty="0" smtClean="0">
                <a:solidFill>
                  <a:prstClr val="black"/>
                </a:solidFill>
              </a:rPr>
              <a:t>Heavy Precipitation (&gt; 100 mm/6hr) over land</a:t>
            </a:r>
            <a:endParaRPr lang="en-US" sz="1600" dirty="0">
              <a:solidFill>
                <a:prstClr val="black"/>
              </a:solidFill>
            </a:endParaRPr>
          </a:p>
        </p:txBody>
      </p:sp>
      <p:sp>
        <p:nvSpPr>
          <p:cNvPr id="32" name="Oval 31"/>
          <p:cNvSpPr/>
          <p:nvPr/>
        </p:nvSpPr>
        <p:spPr>
          <a:xfrm rot="19460477">
            <a:off x="694955" y="3247661"/>
            <a:ext cx="891540" cy="333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037" name="Picture 13" descr="C:\PW-Study\Harvey\GTS_4km_AMSUA_IASI_ATMS_CrIS_pw_0.07high_0.1mid_0.08low_2406\2017-08-25_12_Precip_D01_6hr_sm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0850" y="2057400"/>
            <a:ext cx="2334950" cy="2334950"/>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a:xfrm rot="19460477">
            <a:off x="6338305" y="3247661"/>
            <a:ext cx="891540" cy="333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TextBox 21"/>
          <p:cNvSpPr txBox="1"/>
          <p:nvPr/>
        </p:nvSpPr>
        <p:spPr>
          <a:xfrm>
            <a:off x="3657600" y="1002268"/>
            <a:ext cx="1574069"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fontAlgn="base">
              <a:spcBef>
                <a:spcPct val="0"/>
              </a:spcBef>
              <a:spcAft>
                <a:spcPct val="0"/>
              </a:spcAft>
            </a:pPr>
            <a:r>
              <a:rPr lang="en-US" dirty="0" smtClean="0">
                <a:solidFill>
                  <a:srgbClr val="FF0000"/>
                </a:solidFill>
              </a:rPr>
              <a:t>6 h forecasts</a:t>
            </a:r>
            <a:endParaRPr lang="en-US" dirty="0">
              <a:solidFill>
                <a:srgbClr val="FF0000"/>
              </a:solidFill>
            </a:endParaRPr>
          </a:p>
        </p:txBody>
      </p:sp>
      <p:pic>
        <p:nvPicPr>
          <p:cNvPr id="25" name="Picture 3" descr="C:\PW-Study\Harvey\Rainfall\HRRR\HRRR_6h_2017082518.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544"/>
          <a:stretch/>
        </p:blipFill>
        <p:spPr bwMode="auto">
          <a:xfrm>
            <a:off x="3048000" y="4389120"/>
            <a:ext cx="2465882" cy="22551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229600" y="4922521"/>
            <a:ext cx="838200" cy="325755"/>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ea typeface="宋体" pitchFamily="2" charset="-122"/>
              </a:rPr>
              <a:t>25 18z</a:t>
            </a:r>
            <a:endParaRPr lang="en-US" dirty="0">
              <a:solidFill>
                <a:prstClr val="black"/>
              </a:solidFill>
              <a:latin typeface="Arial" pitchFamily="34" charset="0"/>
              <a:ea typeface="宋体" pitchFamily="2" charset="-122"/>
            </a:endParaRPr>
          </a:p>
        </p:txBody>
      </p:sp>
      <p:cxnSp>
        <p:nvCxnSpPr>
          <p:cNvPr id="33" name="Straight Arrow Connector 32"/>
          <p:cNvCxnSpPr/>
          <p:nvPr/>
        </p:nvCxnSpPr>
        <p:spPr>
          <a:xfrm>
            <a:off x="6887718" y="4876800"/>
            <a:ext cx="0" cy="6399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934200" y="4953000"/>
            <a:ext cx="119822" cy="5156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76300" y="4495800"/>
            <a:ext cx="1485899" cy="307777"/>
          </a:xfrm>
          <a:prstGeom prst="rect">
            <a:avLst/>
          </a:prstGeom>
          <a:solidFill>
            <a:srgbClr val="FFFF00"/>
          </a:solidFill>
        </p:spPr>
        <p:txBody>
          <a:bodyPr wrap="square" rtlCol="0">
            <a:spAutoFit/>
          </a:bodyPr>
          <a:lstStyle/>
          <a:p>
            <a:pPr fontAlgn="base">
              <a:spcBef>
                <a:spcPct val="0"/>
              </a:spcBef>
              <a:spcAft>
                <a:spcPct val="0"/>
              </a:spcAft>
            </a:pPr>
            <a:r>
              <a:rPr lang="en-US" sz="1400" dirty="0" smtClean="0">
                <a:solidFill>
                  <a:prstClr val="black"/>
                </a:solidFill>
                <a:latin typeface="Arial" pitchFamily="34" charset="0"/>
                <a:ea typeface="宋体" pitchFamily="2" charset="-122"/>
              </a:rPr>
              <a:t>Two </a:t>
            </a:r>
            <a:r>
              <a:rPr lang="en-US" sz="1400" dirty="0" err="1" smtClean="0">
                <a:solidFill>
                  <a:prstClr val="black"/>
                </a:solidFill>
                <a:latin typeface="Arial" pitchFamily="34" charset="0"/>
                <a:ea typeface="宋体" pitchFamily="2" charset="-122"/>
              </a:rPr>
              <a:t>Rainbands</a:t>
            </a:r>
            <a:endParaRPr lang="en-US" sz="1400" dirty="0">
              <a:solidFill>
                <a:prstClr val="black"/>
              </a:solidFill>
              <a:latin typeface="Arial" pitchFamily="34" charset="0"/>
              <a:ea typeface="宋体" pitchFamily="2" charset="-122"/>
            </a:endParaRPr>
          </a:p>
        </p:txBody>
      </p:sp>
      <p:cxnSp>
        <p:nvCxnSpPr>
          <p:cNvPr id="36" name="Straight Arrow Connector 35"/>
          <p:cNvCxnSpPr/>
          <p:nvPr/>
        </p:nvCxnSpPr>
        <p:spPr>
          <a:xfrm flipH="1">
            <a:off x="1250318" y="4682048"/>
            <a:ext cx="207999" cy="8611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1573530" y="4769463"/>
            <a:ext cx="2609" cy="6318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248400" y="4648200"/>
            <a:ext cx="1570921" cy="307777"/>
          </a:xfrm>
          <a:prstGeom prst="rect">
            <a:avLst/>
          </a:prstGeom>
          <a:solidFill>
            <a:srgbClr val="FFFF00"/>
          </a:solidFill>
        </p:spPr>
        <p:txBody>
          <a:bodyPr wrap="square" rtlCol="0">
            <a:spAutoFit/>
          </a:bodyPr>
          <a:lstStyle/>
          <a:p>
            <a:pPr fontAlgn="base">
              <a:spcBef>
                <a:spcPct val="0"/>
              </a:spcBef>
              <a:spcAft>
                <a:spcPct val="0"/>
              </a:spcAft>
            </a:pPr>
            <a:r>
              <a:rPr lang="en-US" sz="1400" dirty="0" smtClean="0">
                <a:solidFill>
                  <a:prstClr val="black"/>
                </a:solidFill>
                <a:latin typeface="Arial" pitchFamily="34" charset="0"/>
                <a:ea typeface="宋体" pitchFamily="2" charset="-122"/>
              </a:rPr>
              <a:t>Two </a:t>
            </a:r>
            <a:r>
              <a:rPr lang="en-US" sz="1400" dirty="0" err="1" smtClean="0">
                <a:solidFill>
                  <a:prstClr val="black"/>
                </a:solidFill>
                <a:latin typeface="Arial" pitchFamily="34" charset="0"/>
                <a:ea typeface="宋体" pitchFamily="2" charset="-122"/>
              </a:rPr>
              <a:t>Rainbands</a:t>
            </a:r>
            <a:endParaRPr lang="en-US" sz="1400" dirty="0">
              <a:solidFill>
                <a:prstClr val="black"/>
              </a:solidFill>
              <a:latin typeface="Arial" pitchFamily="34" charset="0"/>
              <a:ea typeface="宋体" pitchFamily="2" charset="-122"/>
            </a:endParaRPr>
          </a:p>
        </p:txBody>
      </p:sp>
      <p:sp>
        <p:nvSpPr>
          <p:cNvPr id="40" name="TextBox 39"/>
          <p:cNvSpPr txBox="1"/>
          <p:nvPr/>
        </p:nvSpPr>
        <p:spPr>
          <a:xfrm>
            <a:off x="3583037" y="4572000"/>
            <a:ext cx="1513245" cy="31577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fontAlgn="base">
              <a:spcBef>
                <a:spcPct val="0"/>
              </a:spcBef>
              <a:spcAft>
                <a:spcPct val="0"/>
              </a:spcAft>
            </a:pPr>
            <a:r>
              <a:rPr lang="en-US" dirty="0" smtClean="0">
                <a:solidFill>
                  <a:srgbClr val="FF0000"/>
                </a:solidFill>
              </a:rPr>
              <a:t>18 h forecasts</a:t>
            </a:r>
            <a:endParaRPr lang="en-US" dirty="0">
              <a:solidFill>
                <a:srgbClr val="FF0000"/>
              </a:solidFill>
            </a:endParaRPr>
          </a:p>
        </p:txBody>
      </p:sp>
      <p:sp>
        <p:nvSpPr>
          <p:cNvPr id="4" name="TextBox 3"/>
          <p:cNvSpPr txBox="1"/>
          <p:nvPr/>
        </p:nvSpPr>
        <p:spPr>
          <a:xfrm>
            <a:off x="4892040" y="1981200"/>
            <a:ext cx="4251960" cy="5816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fontAlgn="base">
              <a:spcBef>
                <a:spcPct val="0"/>
              </a:spcBef>
              <a:spcAft>
                <a:spcPct val="0"/>
              </a:spcAft>
            </a:pPr>
            <a:r>
              <a:rPr lang="en-US" dirty="0" smtClean="0">
                <a:solidFill>
                  <a:prstClr val="black"/>
                </a:solidFill>
              </a:rPr>
              <a:t>6-hour cumulative precipitation forecasts started at 00 UTC on 25 August 2017</a:t>
            </a:r>
            <a:endParaRPr lang="en-US" dirty="0">
              <a:solidFill>
                <a:prstClr val="black"/>
              </a:solidFill>
            </a:endParaRPr>
          </a:p>
        </p:txBody>
      </p:sp>
      <p:cxnSp>
        <p:nvCxnSpPr>
          <p:cNvPr id="41" name="Straight Arrow Connector 40"/>
          <p:cNvCxnSpPr/>
          <p:nvPr/>
        </p:nvCxnSpPr>
        <p:spPr>
          <a:xfrm>
            <a:off x="6781800" y="2590800"/>
            <a:ext cx="0" cy="4365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5200" y="2514600"/>
            <a:ext cx="16002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fontAlgn="base">
              <a:spcBef>
                <a:spcPct val="0"/>
              </a:spcBef>
              <a:spcAft>
                <a:spcPct val="0"/>
              </a:spcAft>
            </a:pPr>
            <a:r>
              <a:rPr lang="en-US" dirty="0" smtClean="0">
                <a:solidFill>
                  <a:srgbClr val="FF0000"/>
                </a:solidFill>
              </a:rPr>
              <a:t>12 h forecasts</a:t>
            </a:r>
            <a:endParaRPr lang="en-US" dirty="0">
              <a:solidFill>
                <a:srgbClr val="FF0000"/>
              </a:solidFill>
            </a:endParaRPr>
          </a:p>
        </p:txBody>
      </p:sp>
    </p:spTree>
    <p:extLst>
      <p:ext uri="{BB962C8B-B14F-4D97-AF65-F5344CB8AC3E}">
        <p14:creationId xmlns:p14="http://schemas.microsoft.com/office/powerpoint/2010/main" val="1803357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3333FF"/>
                </a:solidFill>
              </a:rPr>
              <a:t>ABI rapid scan AMVs for three typical 2017 Hurricane cases with HWRF</a:t>
            </a:r>
            <a:endParaRPr lang="en-US" dirty="0">
              <a:solidFill>
                <a:srgbClr val="3333FF"/>
              </a:solidFill>
            </a:endParaRPr>
          </a:p>
        </p:txBody>
      </p:sp>
      <p:sp>
        <p:nvSpPr>
          <p:cNvPr id="3" name="Content Placeholder 2"/>
          <p:cNvSpPr>
            <a:spLocks noGrp="1"/>
          </p:cNvSpPr>
          <p:nvPr>
            <p:ph idx="1"/>
          </p:nvPr>
        </p:nvSpPr>
        <p:spPr/>
        <p:txBody>
          <a:bodyPr/>
          <a:lstStyle/>
          <a:p>
            <a:r>
              <a:rPr lang="en-US" dirty="0" smtClean="0"/>
              <a:t>Harvey case:</a:t>
            </a:r>
          </a:p>
          <a:p>
            <a:pPr lvl="1"/>
            <a:r>
              <a:rPr lang="en-US" dirty="0" smtClean="0"/>
              <a:t>2017082306 – 2017082612 (14 analysis cycles)</a:t>
            </a:r>
          </a:p>
          <a:p>
            <a:pPr marL="514350" indent="-457200"/>
            <a:r>
              <a:rPr lang="en-US" dirty="0" smtClean="0"/>
              <a:t>Irma case:</a:t>
            </a:r>
          </a:p>
          <a:p>
            <a:pPr lvl="1"/>
            <a:r>
              <a:rPr lang="en-US" dirty="0" smtClean="0"/>
              <a:t>2017090418 – 2017091000 (22 analysis cycles)</a:t>
            </a:r>
          </a:p>
          <a:p>
            <a:pPr marL="514350" indent="-457200"/>
            <a:r>
              <a:rPr lang="en-US" dirty="0" smtClean="0"/>
              <a:t>Maria case:</a:t>
            </a:r>
          </a:p>
          <a:p>
            <a:pPr lvl="1"/>
            <a:r>
              <a:rPr lang="en-US" dirty="0" smtClean="0"/>
              <a:t>2017091700 – 2017092318 (28 analysis cycles)</a:t>
            </a:r>
          </a:p>
          <a:p>
            <a:pPr marL="457200" lvl="1" indent="0">
              <a:buNone/>
            </a:pPr>
            <a:endParaRPr lang="en-US" dirty="0" smtClean="0"/>
          </a:p>
          <a:p>
            <a:pPr marL="57150" indent="0">
              <a:buNone/>
            </a:pPr>
            <a:r>
              <a:rPr lang="en-US" b="1" dirty="0" smtClean="0"/>
              <a:t>Total analyses/forecasts: 64 </a:t>
            </a:r>
            <a:endParaRPr lang="en-US" b="1" dirty="0"/>
          </a:p>
        </p:txBody>
      </p:sp>
    </p:spTree>
    <p:extLst>
      <p:ext uri="{BB962C8B-B14F-4D97-AF65-F5344CB8AC3E}">
        <p14:creationId xmlns:p14="http://schemas.microsoft.com/office/powerpoint/2010/main" val="23885449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670"/>
          <a:stretch/>
        </p:blipFill>
        <p:spPr>
          <a:xfrm>
            <a:off x="0" y="46525"/>
            <a:ext cx="5852160" cy="452547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3723"/>
          <a:stretch/>
        </p:blipFill>
        <p:spPr>
          <a:xfrm>
            <a:off x="0" y="3124200"/>
            <a:ext cx="5852160" cy="4463852"/>
          </a:xfrm>
          <a:prstGeom prst="rect">
            <a:avLst/>
          </a:prstGeom>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134" t="43894" r="31352" b="51906"/>
          <a:stretch/>
        </p:blipFill>
        <p:spPr bwMode="auto">
          <a:xfrm>
            <a:off x="621475" y="6400800"/>
            <a:ext cx="3978234" cy="2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91200" y="1600200"/>
            <a:ext cx="3215640"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eaLnBrk="0" fontAlgn="base" hangingPunct="0">
              <a:spcBef>
                <a:spcPct val="0"/>
              </a:spcBef>
              <a:spcAft>
                <a:spcPct val="0"/>
              </a:spcAft>
            </a:pPr>
            <a:r>
              <a:rPr lang="en-US" sz="2400" dirty="0" smtClean="0">
                <a:solidFill>
                  <a:srgbClr val="0000CC"/>
                </a:solidFill>
              </a:rPr>
              <a:t>First step:</a:t>
            </a:r>
          </a:p>
          <a:p>
            <a:pPr eaLnBrk="0" fontAlgn="base" hangingPunct="0">
              <a:spcBef>
                <a:spcPct val="0"/>
              </a:spcBef>
              <a:spcAft>
                <a:spcPct val="0"/>
              </a:spcAft>
            </a:pPr>
            <a:r>
              <a:rPr lang="en-US" sz="2400" dirty="0" smtClean="0">
                <a:solidFill>
                  <a:prstClr val="black"/>
                </a:solidFill>
              </a:rPr>
              <a:t>Implement NOAA model and assimilation system into CIMSS research environment, and assure the same results between CIMSS research testbed (upper) and the NOAA operation (lower).</a:t>
            </a:r>
            <a:endParaRPr lang="en-US" sz="2400" dirty="0">
              <a:solidFill>
                <a:prstClr val="black"/>
              </a:solidFill>
            </a:endParaRPr>
          </a:p>
        </p:txBody>
      </p:sp>
      <p:sp>
        <p:nvSpPr>
          <p:cNvPr id="8" name="TextBox 7"/>
          <p:cNvSpPr txBox="1">
            <a:spLocks noChangeArrowheads="1"/>
          </p:cNvSpPr>
          <p:nvPr/>
        </p:nvSpPr>
        <p:spPr bwMode="auto">
          <a:xfrm>
            <a:off x="2890838" y="762000"/>
            <a:ext cx="1101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r>
              <a:rPr lang="en-US" altLang="en-US" b="1" kern="0" dirty="0" smtClean="0">
                <a:solidFill>
                  <a:srgbClr val="1F497D"/>
                </a:solidFill>
              </a:rPr>
              <a:t>HWRF/S4</a:t>
            </a:r>
            <a:endParaRPr lang="en-US" altLang="en-US" b="1" kern="0" dirty="0">
              <a:solidFill>
                <a:srgbClr val="1F497D"/>
              </a:solidFill>
            </a:endParaRPr>
          </a:p>
        </p:txBody>
      </p:sp>
      <p:sp>
        <p:nvSpPr>
          <p:cNvPr id="9" name="TextBox 8"/>
          <p:cNvSpPr txBox="1">
            <a:spLocks noChangeArrowheads="1"/>
          </p:cNvSpPr>
          <p:nvPr/>
        </p:nvSpPr>
        <p:spPr bwMode="auto">
          <a:xfrm>
            <a:off x="2895600" y="3821112"/>
            <a:ext cx="11544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r>
              <a:rPr lang="en-US" altLang="en-US" b="1" kern="0" dirty="0" smtClean="0">
                <a:solidFill>
                  <a:srgbClr val="1F497D"/>
                </a:solidFill>
              </a:rPr>
              <a:t>HWRF/Op</a:t>
            </a:r>
            <a:endParaRPr lang="en-US" altLang="en-US" b="1" kern="0" dirty="0">
              <a:solidFill>
                <a:srgbClr val="1F497D"/>
              </a:solidFill>
            </a:endParaRPr>
          </a:p>
        </p:txBody>
      </p:sp>
    </p:spTree>
    <p:extLst>
      <p:ext uri="{BB962C8B-B14F-4D97-AF65-F5344CB8AC3E}">
        <p14:creationId xmlns:p14="http://schemas.microsoft.com/office/powerpoint/2010/main" val="3888856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88392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CC"/>
                </a:solidFill>
              </a:rPr>
              <a:t>Impacts of ABI rapid scan AMVs on individual hurricane tracks (RMSE): </a:t>
            </a:r>
            <a:r>
              <a:rPr lang="en-US" sz="2400" dirty="0" smtClean="0">
                <a:solidFill>
                  <a:srgbClr val="FF0000"/>
                </a:solidFill>
              </a:rPr>
              <a:t>on top of all other observations used operationally</a:t>
            </a:r>
            <a:endParaRPr lang="en-US" sz="2400" dirty="0">
              <a:solidFill>
                <a:srgbClr val="FF0000"/>
              </a:solidFill>
            </a:endParaRPr>
          </a:p>
        </p:txBody>
      </p:sp>
      <p:sp>
        <p:nvSpPr>
          <p:cNvPr id="6" name="TextBox 5"/>
          <p:cNvSpPr txBox="1"/>
          <p:nvPr/>
        </p:nvSpPr>
        <p:spPr>
          <a:xfrm>
            <a:off x="3276600" y="2743200"/>
            <a:ext cx="841897" cy="369332"/>
          </a:xfrm>
          <a:prstGeom prst="rect">
            <a:avLst/>
          </a:prstGeom>
          <a:noFill/>
        </p:spPr>
        <p:txBody>
          <a:bodyPr wrap="none" rtlCol="0">
            <a:spAutoFit/>
          </a:bodyPr>
          <a:lstStyle/>
          <a:p>
            <a:r>
              <a:rPr lang="en-US" dirty="0" smtClean="0">
                <a:solidFill>
                  <a:prstClr val="black"/>
                </a:solidFill>
              </a:rPr>
              <a:t>Harvey</a:t>
            </a:r>
            <a:endParaRPr lang="en-US"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120" y="792503"/>
            <a:ext cx="4023028" cy="3017271"/>
          </a:xfrm>
          <a:prstGeom prst="rect">
            <a:avLst/>
          </a:prstGeom>
        </p:spPr>
      </p:pic>
      <p:sp>
        <p:nvSpPr>
          <p:cNvPr id="7" name="TextBox 6"/>
          <p:cNvSpPr txBox="1"/>
          <p:nvPr/>
        </p:nvSpPr>
        <p:spPr>
          <a:xfrm>
            <a:off x="7159103" y="2590574"/>
            <a:ext cx="617477" cy="369332"/>
          </a:xfrm>
          <a:prstGeom prst="rect">
            <a:avLst/>
          </a:prstGeom>
          <a:noFill/>
        </p:spPr>
        <p:txBody>
          <a:bodyPr wrap="none" rtlCol="0">
            <a:spAutoFit/>
          </a:bodyPr>
          <a:lstStyle/>
          <a:p>
            <a:r>
              <a:rPr lang="en-US" dirty="0" smtClean="0">
                <a:solidFill>
                  <a:prstClr val="black"/>
                </a:solidFill>
              </a:rPr>
              <a:t>Irma</a:t>
            </a:r>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886200"/>
            <a:ext cx="4023028" cy="3017271"/>
          </a:xfrm>
          <a:prstGeom prst="rect">
            <a:avLst/>
          </a:prstGeom>
        </p:spPr>
      </p:pic>
      <p:sp>
        <p:nvSpPr>
          <p:cNvPr id="8" name="TextBox 7"/>
          <p:cNvSpPr txBox="1"/>
          <p:nvPr/>
        </p:nvSpPr>
        <p:spPr>
          <a:xfrm>
            <a:off x="7162800" y="5650468"/>
            <a:ext cx="736099" cy="369332"/>
          </a:xfrm>
          <a:prstGeom prst="rect">
            <a:avLst/>
          </a:prstGeom>
          <a:noFill/>
        </p:spPr>
        <p:txBody>
          <a:bodyPr wrap="none" rtlCol="0">
            <a:spAutoFit/>
          </a:bodyPr>
          <a:lstStyle/>
          <a:p>
            <a:r>
              <a:rPr lang="en-US" dirty="0" smtClean="0">
                <a:solidFill>
                  <a:prstClr val="black"/>
                </a:solidFill>
              </a:rPr>
              <a:t>Maria</a:t>
            </a:r>
            <a:endParaRPr lang="en-US" dirty="0">
              <a:solidFill>
                <a:prstClr val="black"/>
              </a:solidFill>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592436" y="3847986"/>
            <a:ext cx="3884309" cy="2936613"/>
          </a:xfrm>
          <a:prstGeom prst="rect">
            <a:avLst/>
          </a:prstGeom>
        </p:spPr>
      </p:pic>
      <p:grpSp>
        <p:nvGrpSpPr>
          <p:cNvPr id="11" name="Group 10"/>
          <p:cNvGrpSpPr/>
          <p:nvPr/>
        </p:nvGrpSpPr>
        <p:grpSpPr>
          <a:xfrm>
            <a:off x="475488" y="792729"/>
            <a:ext cx="4023028" cy="3017271"/>
            <a:chOff x="475488" y="792729"/>
            <a:chExt cx="4023028" cy="3017271"/>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88" y="792729"/>
              <a:ext cx="4023028" cy="3017271"/>
            </a:xfrm>
            <a:prstGeom prst="rect">
              <a:avLst/>
            </a:prstGeom>
          </p:spPr>
        </p:pic>
        <p:sp>
          <p:nvSpPr>
            <p:cNvPr id="10" name="Rectangle 9"/>
            <p:cNvSpPr/>
            <p:nvPr/>
          </p:nvSpPr>
          <p:spPr>
            <a:xfrm>
              <a:off x="2895600" y="1816925"/>
              <a:ext cx="228600" cy="165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grpSp>
    </p:spTree>
    <p:extLst>
      <p:ext uri="{BB962C8B-B14F-4D97-AF65-F5344CB8AC3E}">
        <p14:creationId xmlns:p14="http://schemas.microsoft.com/office/powerpoint/2010/main" val="2035456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b="1" dirty="0" smtClean="0">
                <a:solidFill>
                  <a:srgbClr val="0070C0"/>
                </a:solidFill>
              </a:rPr>
              <a:t>Summary</a:t>
            </a:r>
            <a:endParaRPr lang="en-US" b="1" dirty="0">
              <a:solidFill>
                <a:srgbClr val="0070C0"/>
              </a:solidFill>
            </a:endParaRPr>
          </a:p>
        </p:txBody>
      </p:sp>
      <p:sp>
        <p:nvSpPr>
          <p:cNvPr id="3" name="Content Placeholder 2"/>
          <p:cNvSpPr>
            <a:spLocks noGrp="1"/>
          </p:cNvSpPr>
          <p:nvPr>
            <p:ph idx="1"/>
          </p:nvPr>
        </p:nvSpPr>
        <p:spPr>
          <a:xfrm>
            <a:off x="76200" y="1371600"/>
            <a:ext cx="8991600" cy="5257800"/>
          </a:xfrm>
        </p:spPr>
        <p:txBody>
          <a:bodyPr>
            <a:normAutofit/>
          </a:bodyPr>
          <a:lstStyle/>
          <a:p>
            <a:pPr>
              <a:buFont typeface="Wingdings" panose="05000000000000000000" pitchFamily="2" charset="2"/>
              <a:buChar char="Ø"/>
            </a:pPr>
            <a:r>
              <a:rPr lang="en-US" sz="2400" dirty="0" smtClean="0"/>
              <a:t>Data latency directly affects the amount of data that can be assimilated in NWP system, </a:t>
            </a:r>
            <a:r>
              <a:rPr lang="en-US" sz="2400" dirty="0" smtClean="0"/>
              <a:t>the impacts have the following order: no latency &gt; 1-hour latency &gt; 2-hour latency &gt;3-hour latency. Such </a:t>
            </a:r>
            <a:r>
              <a:rPr lang="en-US" sz="2400" dirty="0" smtClean="0"/>
              <a:t>low </a:t>
            </a:r>
            <a:r>
              <a:rPr lang="en-US" sz="2400" dirty="0"/>
              <a:t>latency LEO data can be obtained via DB sites; </a:t>
            </a:r>
            <a:endParaRPr lang="en-US" sz="2400" dirty="0" smtClean="0"/>
          </a:p>
          <a:p>
            <a:pPr>
              <a:buFont typeface="Wingdings" panose="05000000000000000000" pitchFamily="2" charset="2"/>
              <a:buChar char="Ø"/>
            </a:pPr>
            <a:r>
              <a:rPr lang="en-US" sz="2400" dirty="0" smtClean="0"/>
              <a:t>GEO based high temporal and spatial resolution moisture and dynamic information, especially the rapid scan based mesoscale AMVs in the inner core region is very useful for improving tropical cyclone forecasts,  such information can be obtained via GRB system;</a:t>
            </a:r>
          </a:p>
          <a:p>
            <a:pPr>
              <a:buFont typeface="Wingdings" panose="05000000000000000000" pitchFamily="2" charset="2"/>
              <a:buChar char="Ø"/>
            </a:pPr>
            <a:r>
              <a:rPr lang="en-US" sz="2400" dirty="0" smtClean="0">
                <a:solidFill>
                  <a:srgbClr val="FF0000"/>
                </a:solidFill>
              </a:rPr>
              <a:t>Efficient </a:t>
            </a:r>
            <a:r>
              <a:rPr lang="en-US" sz="2400" dirty="0" smtClean="0">
                <a:solidFill>
                  <a:srgbClr val="FF0000"/>
                </a:solidFill>
              </a:rPr>
              <a:t>data processing is critical to assure low latency from LEO and GEO for applications.</a:t>
            </a:r>
            <a:endParaRPr lang="en-US" sz="2400" dirty="0">
              <a:solidFill>
                <a:srgbClr val="FF0000"/>
              </a:solidFill>
            </a:endParaRPr>
          </a:p>
        </p:txBody>
      </p:sp>
    </p:spTree>
    <p:extLst>
      <p:ext uri="{BB962C8B-B14F-4D97-AF65-F5344CB8AC3E}">
        <p14:creationId xmlns:p14="http://schemas.microsoft.com/office/powerpoint/2010/main" val="1308349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91600" cy="1143000"/>
          </a:xfrm>
        </p:spPr>
        <p:txBody>
          <a:bodyPr>
            <a:normAutofit fontScale="90000"/>
          </a:bodyPr>
          <a:lstStyle/>
          <a:p>
            <a:r>
              <a:rPr lang="en-US" sz="4000" b="1" dirty="0" smtClean="0">
                <a:solidFill>
                  <a:srgbClr val="0000CC"/>
                </a:solidFill>
                <a:latin typeface="+mn-lt"/>
              </a:rPr>
              <a:t>2. Latency </a:t>
            </a:r>
            <a:r>
              <a:rPr lang="en-US" sz="4000" b="1" dirty="0">
                <a:solidFill>
                  <a:srgbClr val="0000CC"/>
                </a:solidFill>
                <a:latin typeface="+mn-lt"/>
              </a:rPr>
              <a:t>impact from polar orbit satellite on local severe </a:t>
            </a:r>
            <a:r>
              <a:rPr lang="en-US" sz="4000" b="1" dirty="0" smtClean="0">
                <a:solidFill>
                  <a:srgbClr val="0000CC"/>
                </a:solidFill>
                <a:latin typeface="+mn-lt"/>
              </a:rPr>
              <a:t>storm (LSS) forecast</a:t>
            </a:r>
            <a:r>
              <a:rPr lang="en-US" b="1" dirty="0">
                <a:solidFill>
                  <a:srgbClr val="0070C0"/>
                </a:solidFill>
              </a:rPr>
              <a:t/>
            </a:r>
            <a:br>
              <a:rPr lang="en-US" b="1" dirty="0">
                <a:solidFill>
                  <a:srgbClr val="0070C0"/>
                </a:solidFill>
              </a:rPr>
            </a:br>
            <a:r>
              <a:rPr lang="en-US" dirty="0" smtClean="0"/>
              <a:t>	</a:t>
            </a:r>
            <a:endParaRPr lang="en-US" dirty="0"/>
          </a:p>
        </p:txBody>
      </p:sp>
      <p:sp>
        <p:nvSpPr>
          <p:cNvPr id="3" name="Content Placeholder 2"/>
          <p:cNvSpPr>
            <a:spLocks noGrp="1"/>
          </p:cNvSpPr>
          <p:nvPr>
            <p:ph idx="1"/>
          </p:nvPr>
        </p:nvSpPr>
        <p:spPr>
          <a:xfrm>
            <a:off x="228600" y="1600200"/>
            <a:ext cx="8915400" cy="4525963"/>
          </a:xfrm>
        </p:spPr>
        <p:txBody>
          <a:bodyPr>
            <a:normAutofit fontScale="92500" lnSpcReduction="20000"/>
          </a:bodyPr>
          <a:lstStyle/>
          <a:p>
            <a:r>
              <a:rPr lang="en-US" dirty="0"/>
              <a:t>Using </a:t>
            </a:r>
            <a:r>
              <a:rPr lang="en-US" dirty="0" smtClean="0"/>
              <a:t>WRF </a:t>
            </a:r>
            <a:r>
              <a:rPr lang="en-US" dirty="0"/>
              <a:t>as regional NWP model and </a:t>
            </a:r>
            <a:r>
              <a:rPr lang="en-US" dirty="0" smtClean="0"/>
              <a:t>NOAA GSI as data </a:t>
            </a:r>
            <a:r>
              <a:rPr lang="en-US" dirty="0"/>
              <a:t>assimilation system;</a:t>
            </a:r>
          </a:p>
          <a:p>
            <a:endParaRPr lang="en-US" dirty="0"/>
          </a:p>
          <a:p>
            <a:r>
              <a:rPr lang="en-US" dirty="0"/>
              <a:t>All existing observations are assimilated as control run. Additional experiments using different latency restrictions </a:t>
            </a:r>
            <a:r>
              <a:rPr lang="en-US" dirty="0" smtClean="0"/>
              <a:t>are </a:t>
            </a:r>
            <a:r>
              <a:rPr lang="en-US" dirty="0"/>
              <a:t>carried </a:t>
            </a:r>
            <a:r>
              <a:rPr lang="en-US" dirty="0" smtClean="0"/>
              <a:t>out for impact study;</a:t>
            </a:r>
            <a:endParaRPr lang="en-US" dirty="0"/>
          </a:p>
          <a:p>
            <a:endParaRPr lang="en-US" dirty="0"/>
          </a:p>
          <a:p>
            <a:r>
              <a:rPr lang="en-US" dirty="0"/>
              <a:t>Using ETS/POD/FAR scores to show the precipitation forecast of LSS; Using weighted RMSEs of T/Q/U/V compared with radiosonde to evaluate the LSS analysis and forecasts as well</a:t>
            </a:r>
            <a:r>
              <a:rPr lang="en-US" dirty="0" smtClean="0"/>
              <a:t>.</a:t>
            </a:r>
            <a:endParaRPr lang="en-US" dirty="0"/>
          </a:p>
        </p:txBody>
      </p:sp>
    </p:spTree>
    <p:extLst>
      <p:ext uri="{BB962C8B-B14F-4D97-AF65-F5344CB8AC3E}">
        <p14:creationId xmlns:p14="http://schemas.microsoft.com/office/powerpoint/2010/main" val="3783417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b="1" dirty="0">
                <a:solidFill>
                  <a:srgbClr val="0070C0"/>
                </a:solidFill>
              </a:rPr>
              <a:t>LSS case description</a:t>
            </a:r>
          </a:p>
        </p:txBody>
      </p:sp>
      <p:sp>
        <p:nvSpPr>
          <p:cNvPr id="3" name="Content Placeholder 2"/>
          <p:cNvSpPr>
            <a:spLocks noGrp="1"/>
          </p:cNvSpPr>
          <p:nvPr>
            <p:ph idx="1"/>
          </p:nvPr>
        </p:nvSpPr>
        <p:spPr>
          <a:xfrm>
            <a:off x="457200" y="1219200"/>
            <a:ext cx="8229600" cy="4525963"/>
          </a:xfrm>
        </p:spPr>
        <p:txBody>
          <a:bodyPr>
            <a:normAutofit/>
          </a:bodyPr>
          <a:lstStyle/>
          <a:p>
            <a:pPr marL="0" indent="0">
              <a:buNone/>
            </a:pPr>
            <a:r>
              <a:rPr lang="en-US" sz="2000" dirty="0" smtClean="0"/>
              <a:t>A typical LSS case starts from 0000 UTC 24 June to 1800 UTC 24 June 2018.</a:t>
            </a:r>
            <a:endParaRPr lang="en-US" sz="2000" dirty="0"/>
          </a:p>
        </p:txBody>
      </p:sp>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990600" y="1676400"/>
            <a:ext cx="7162800" cy="5029200"/>
          </a:xfrm>
          <a:prstGeom prst="rect">
            <a:avLst/>
          </a:prstGeom>
        </p:spPr>
      </p:pic>
    </p:spTree>
    <p:extLst>
      <p:ext uri="{BB962C8B-B14F-4D97-AF65-F5344CB8AC3E}">
        <p14:creationId xmlns:p14="http://schemas.microsoft.com/office/powerpoint/2010/main" val="157344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2106831"/>
            <a:ext cx="4618166" cy="4618166"/>
          </a:xfrm>
          <a:prstGeom prst="rect">
            <a:avLst/>
          </a:prstGeom>
        </p:spPr>
      </p:pic>
      <p:sp>
        <p:nvSpPr>
          <p:cNvPr id="5" name="TextBox 4"/>
          <p:cNvSpPr txBox="1"/>
          <p:nvPr/>
        </p:nvSpPr>
        <p:spPr>
          <a:xfrm>
            <a:off x="762000" y="1447800"/>
            <a:ext cx="3581400" cy="646331"/>
          </a:xfrm>
          <a:prstGeom prst="rect">
            <a:avLst/>
          </a:prstGeom>
          <a:noFill/>
        </p:spPr>
        <p:txBody>
          <a:bodyPr wrap="square" rtlCol="0">
            <a:spAutoFit/>
          </a:bodyPr>
          <a:lstStyle/>
          <a:p>
            <a:r>
              <a:rPr lang="en-US" b="1" dirty="0" smtClean="0">
                <a:solidFill>
                  <a:srgbClr val="00B050"/>
                </a:solidFill>
              </a:rPr>
              <a:t>Hourly accumulated precipitation from observations</a:t>
            </a:r>
            <a:endParaRPr lang="en-US" b="1" dirty="0">
              <a:solidFill>
                <a:srgbClr val="00B050"/>
              </a:solidFill>
            </a:endParaRPr>
          </a:p>
        </p:txBody>
      </p:sp>
      <p:pic>
        <p:nvPicPr>
          <p:cNvPr id="6" name="Picture 2" descr="H:\Documents\PW-study\2018_conus\GOE16\2018062318-25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443" y="2438400"/>
            <a:ext cx="4736357" cy="35522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54600" y="1610162"/>
            <a:ext cx="4241800" cy="369332"/>
          </a:xfrm>
          <a:prstGeom prst="rect">
            <a:avLst/>
          </a:prstGeom>
          <a:noFill/>
        </p:spPr>
        <p:txBody>
          <a:bodyPr wrap="square" rtlCol="0">
            <a:spAutoFit/>
          </a:bodyPr>
          <a:lstStyle/>
          <a:p>
            <a:r>
              <a:rPr lang="en-US" b="1" dirty="0" smtClean="0">
                <a:solidFill>
                  <a:srgbClr val="00B050"/>
                </a:solidFill>
              </a:rPr>
              <a:t>GOES-16 ABI channel 9 Observations (K)</a:t>
            </a:r>
            <a:endParaRPr lang="en-US" b="1" dirty="0">
              <a:solidFill>
                <a:srgbClr val="00B050"/>
              </a:solidFill>
            </a:endParaRPr>
          </a:p>
        </p:txBody>
      </p:sp>
      <p:sp>
        <p:nvSpPr>
          <p:cNvPr id="8" name="Title 1"/>
          <p:cNvSpPr>
            <a:spLocks noGrp="1"/>
          </p:cNvSpPr>
          <p:nvPr>
            <p:ph type="title"/>
          </p:nvPr>
        </p:nvSpPr>
        <p:spPr>
          <a:xfrm>
            <a:off x="457200" y="228600"/>
            <a:ext cx="8229600" cy="1143000"/>
          </a:xfrm>
        </p:spPr>
        <p:txBody>
          <a:bodyPr>
            <a:normAutofit/>
          </a:bodyPr>
          <a:lstStyle/>
          <a:p>
            <a:r>
              <a:rPr lang="en-US" b="1" dirty="0">
                <a:solidFill>
                  <a:srgbClr val="0070C0"/>
                </a:solidFill>
              </a:rPr>
              <a:t>LSS </a:t>
            </a:r>
            <a:r>
              <a:rPr lang="en-US" b="1" dirty="0" smtClean="0">
                <a:solidFill>
                  <a:srgbClr val="0070C0"/>
                </a:solidFill>
              </a:rPr>
              <a:t>case for impact study</a:t>
            </a:r>
            <a:endParaRPr lang="en-US" b="1" dirty="0">
              <a:solidFill>
                <a:srgbClr val="0070C0"/>
              </a:solidFill>
            </a:endParaRPr>
          </a:p>
        </p:txBody>
      </p:sp>
    </p:spTree>
    <p:extLst>
      <p:ext uri="{BB962C8B-B14F-4D97-AF65-F5344CB8AC3E}">
        <p14:creationId xmlns:p14="http://schemas.microsoft.com/office/powerpoint/2010/main" val="977473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solidFill>
                  <a:srgbClr val="0070C0"/>
                </a:solidFill>
              </a:rPr>
              <a:t>Experimental design</a:t>
            </a: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23730" b="17417"/>
          <a:stretch/>
        </p:blipFill>
        <p:spPr bwMode="auto">
          <a:xfrm>
            <a:off x="5181600" y="1203930"/>
            <a:ext cx="3352800" cy="17526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48230" y="1295400"/>
            <a:ext cx="5185770" cy="1569660"/>
          </a:xfrm>
          <a:prstGeom prst="rect">
            <a:avLst/>
          </a:prstGeom>
          <a:noFill/>
          <a:ln>
            <a:solidFill>
              <a:srgbClr val="4F81BD"/>
            </a:solidFill>
          </a:ln>
          <a:effectLst/>
        </p:spPr>
        <p:txBody>
          <a:bodyPr wrap="square" rtlCol="0">
            <a:spAutoFit/>
          </a:bodyPr>
          <a:lstStyle/>
          <a:p>
            <a:r>
              <a:rPr lang="en-US" sz="1600" dirty="0" smtClean="0">
                <a:solidFill>
                  <a:srgbClr val="FF0000"/>
                </a:solidFill>
                <a:cs typeface="Arial" pitchFamily="34" charset="0"/>
              </a:rPr>
              <a:t>WRF</a:t>
            </a:r>
            <a:r>
              <a:rPr lang="en-US" altLang="zh-CN" sz="1600" dirty="0" smtClean="0">
                <a:solidFill>
                  <a:srgbClr val="FF0000"/>
                </a:solidFill>
                <a:cs typeface="Arial" pitchFamily="34" charset="0"/>
              </a:rPr>
              <a:t>-ARW</a:t>
            </a:r>
            <a:r>
              <a:rPr lang="zh-CN" altLang="en-US" sz="1600" dirty="0" smtClean="0">
                <a:solidFill>
                  <a:srgbClr val="FF0000"/>
                </a:solidFill>
                <a:cs typeface="Arial" pitchFamily="34" charset="0"/>
              </a:rPr>
              <a:t> </a:t>
            </a:r>
            <a:r>
              <a:rPr lang="en-US" altLang="zh-CN" sz="1600" dirty="0" smtClean="0">
                <a:solidFill>
                  <a:prstClr val="black"/>
                </a:solidFill>
                <a:cs typeface="Arial" pitchFamily="34" charset="0"/>
              </a:rPr>
              <a:t>v3.6.1: </a:t>
            </a:r>
          </a:p>
          <a:p>
            <a:pPr marL="285750" indent="-285750">
              <a:buFont typeface="Arial" panose="020B0604020202020204" pitchFamily="34" charset="0"/>
              <a:buChar char="•"/>
            </a:pPr>
            <a:r>
              <a:rPr lang="en-US" altLang="zh-CN" sz="1600" dirty="0" smtClean="0">
                <a:solidFill>
                  <a:prstClr val="black"/>
                </a:solidFill>
                <a:cs typeface="Arial" pitchFamily="34" charset="0"/>
              </a:rPr>
              <a:t>9 km</a:t>
            </a:r>
            <a:r>
              <a:rPr lang="zh-CN" altLang="en-US" sz="1600" dirty="0" smtClean="0">
                <a:solidFill>
                  <a:prstClr val="black"/>
                </a:solidFill>
                <a:cs typeface="Arial" pitchFamily="34" charset="0"/>
              </a:rPr>
              <a:t> </a:t>
            </a:r>
            <a:r>
              <a:rPr lang="en-US" altLang="zh-CN" sz="1600" dirty="0" smtClean="0">
                <a:solidFill>
                  <a:prstClr val="black"/>
                </a:solidFill>
                <a:cs typeface="Arial" pitchFamily="34" charset="0"/>
              </a:rPr>
              <a:t>and 3 km horizontal</a:t>
            </a:r>
            <a:r>
              <a:rPr lang="zh-CN" altLang="en-US" sz="1600" dirty="0" smtClean="0">
                <a:solidFill>
                  <a:prstClr val="black"/>
                </a:solidFill>
                <a:cs typeface="Arial" pitchFamily="34" charset="0"/>
              </a:rPr>
              <a:t> </a:t>
            </a:r>
            <a:r>
              <a:rPr lang="en-US" altLang="zh-CN" sz="1600" dirty="0" smtClean="0">
                <a:solidFill>
                  <a:prstClr val="black"/>
                </a:solidFill>
                <a:cs typeface="Arial" pitchFamily="34" charset="0"/>
              </a:rPr>
              <a:t>resolution  (RAP/HRRR setting)</a:t>
            </a:r>
          </a:p>
          <a:p>
            <a:pPr marL="285750" indent="-285750">
              <a:buFont typeface="Arial" panose="020B0604020202020204" pitchFamily="34" charset="0"/>
              <a:buChar char="•"/>
            </a:pPr>
            <a:r>
              <a:rPr lang="en-US" altLang="zh-CN" sz="1600" dirty="0" smtClean="0">
                <a:solidFill>
                  <a:prstClr val="black"/>
                </a:solidFill>
                <a:cs typeface="Arial" pitchFamily="34" charset="0"/>
              </a:rPr>
              <a:t>52 vertical layers from surface to 10hPa</a:t>
            </a:r>
          </a:p>
          <a:p>
            <a:pPr marL="285750" indent="-285750">
              <a:buFont typeface="Arial" panose="020B0604020202020204" pitchFamily="34" charset="0"/>
              <a:buChar char="•"/>
            </a:pPr>
            <a:r>
              <a:rPr lang="en-US" altLang="zh-CN" sz="1600" dirty="0" smtClean="0">
                <a:solidFill>
                  <a:prstClr val="black"/>
                </a:solidFill>
                <a:cs typeface="Arial" pitchFamily="34" charset="0"/>
              </a:rPr>
              <a:t>Microphysics scheme: </a:t>
            </a:r>
            <a:r>
              <a:rPr lang="en-US" altLang="zh-CN" sz="1600" dirty="0">
                <a:solidFill>
                  <a:prstClr val="black"/>
                </a:solidFill>
                <a:cs typeface="Arial" pitchFamily="34" charset="0"/>
              </a:rPr>
              <a:t>Thompson </a:t>
            </a:r>
            <a:r>
              <a:rPr lang="en-US" altLang="zh-CN" sz="1600" dirty="0" smtClean="0">
                <a:solidFill>
                  <a:prstClr val="black"/>
                </a:solidFill>
                <a:cs typeface="Arial" pitchFamily="34" charset="0"/>
              </a:rPr>
              <a:t>aerosol-aware</a:t>
            </a:r>
          </a:p>
          <a:p>
            <a:pPr marL="285750" indent="-285750">
              <a:buFont typeface="Arial" panose="020B0604020202020204" pitchFamily="34" charset="0"/>
              <a:buChar char="•"/>
            </a:pPr>
            <a:r>
              <a:rPr lang="en-US" altLang="zh-CN" sz="1600" dirty="0" smtClean="0">
                <a:solidFill>
                  <a:prstClr val="black"/>
                </a:solidFill>
                <a:cs typeface="Arial" pitchFamily="34" charset="0"/>
              </a:rPr>
              <a:t>Longwave &amp; shortwave radiation: RRTMG</a:t>
            </a:r>
          </a:p>
          <a:p>
            <a:pPr marL="285750" indent="-285750">
              <a:buFont typeface="Arial" panose="020B0604020202020204" pitchFamily="34" charset="0"/>
              <a:buChar char="•"/>
            </a:pPr>
            <a:r>
              <a:rPr lang="en-US" altLang="zh-CN" sz="1600" dirty="0" smtClean="0">
                <a:solidFill>
                  <a:prstClr val="black"/>
                </a:solidFill>
                <a:cs typeface="Arial" pitchFamily="34" charset="0"/>
              </a:rPr>
              <a:t>PBL scheme: </a:t>
            </a:r>
            <a:r>
              <a:rPr lang="en-US" altLang="zh-CN" sz="1600" dirty="0" err="1" smtClean="0">
                <a:solidFill>
                  <a:prstClr val="black"/>
                </a:solidFill>
                <a:cs typeface="Arial" pitchFamily="34" charset="0"/>
              </a:rPr>
              <a:t>Yonesei</a:t>
            </a:r>
            <a:r>
              <a:rPr lang="en-US" altLang="zh-CN" sz="1600" dirty="0" smtClean="0">
                <a:solidFill>
                  <a:prstClr val="black"/>
                </a:solidFill>
                <a:cs typeface="Arial" pitchFamily="34" charset="0"/>
              </a:rPr>
              <a:t> University scheme (YUS)</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t="22111" r="2178" b="22948"/>
          <a:stretch/>
        </p:blipFill>
        <p:spPr bwMode="auto">
          <a:xfrm>
            <a:off x="1015365" y="3352800"/>
            <a:ext cx="2930525" cy="164592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t="22278" r="2178" b="22948"/>
          <a:stretch/>
        </p:blipFill>
        <p:spPr bwMode="auto">
          <a:xfrm>
            <a:off x="4060825" y="3352800"/>
            <a:ext cx="2939415" cy="164592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t="22278" r="2244" b="23283"/>
          <a:stretch/>
        </p:blipFill>
        <p:spPr bwMode="auto">
          <a:xfrm>
            <a:off x="990600" y="5186680"/>
            <a:ext cx="2955290" cy="164592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6" cstate="print">
            <a:extLst>
              <a:ext uri="{28A0092B-C50C-407E-A947-70E740481C1C}">
                <a14:useLocalDpi xmlns:a14="http://schemas.microsoft.com/office/drawing/2010/main" val="0"/>
              </a:ext>
            </a:extLst>
          </a:blip>
          <a:srcRect t="22446" r="2345" b="23283"/>
          <a:stretch/>
        </p:blipFill>
        <p:spPr bwMode="auto">
          <a:xfrm>
            <a:off x="4038600" y="5186680"/>
            <a:ext cx="2961640" cy="1645920"/>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4419600" y="3048000"/>
            <a:ext cx="2580640" cy="369332"/>
          </a:xfrm>
          <a:prstGeom prst="rect">
            <a:avLst/>
          </a:prstGeom>
          <a:noFill/>
        </p:spPr>
        <p:txBody>
          <a:bodyPr wrap="square" rtlCol="0">
            <a:spAutoFit/>
          </a:bodyPr>
          <a:lstStyle/>
          <a:p>
            <a:r>
              <a:rPr lang="en-US" dirty="0" smtClean="0">
                <a:solidFill>
                  <a:srgbClr val="0070C0"/>
                </a:solidFill>
              </a:rPr>
              <a:t>Simulated precipitation</a:t>
            </a:r>
            <a:endParaRPr lang="en-US" dirty="0">
              <a:solidFill>
                <a:srgbClr val="0070C0"/>
              </a:solidFill>
            </a:endParaRPr>
          </a:p>
        </p:txBody>
      </p:sp>
      <p:sp>
        <p:nvSpPr>
          <p:cNvPr id="11" name="TextBox 10"/>
          <p:cNvSpPr txBox="1"/>
          <p:nvPr/>
        </p:nvSpPr>
        <p:spPr>
          <a:xfrm>
            <a:off x="1295400" y="3059668"/>
            <a:ext cx="2580640" cy="369332"/>
          </a:xfrm>
          <a:prstGeom prst="rect">
            <a:avLst/>
          </a:prstGeom>
          <a:noFill/>
        </p:spPr>
        <p:txBody>
          <a:bodyPr wrap="square" rtlCol="0">
            <a:spAutoFit/>
          </a:bodyPr>
          <a:lstStyle/>
          <a:p>
            <a:r>
              <a:rPr lang="en-US" dirty="0" smtClean="0">
                <a:solidFill>
                  <a:srgbClr val="0070C0"/>
                </a:solidFill>
              </a:rPr>
              <a:t>Observation precipitation</a:t>
            </a:r>
            <a:endParaRPr lang="en-US" dirty="0">
              <a:solidFill>
                <a:srgbClr val="0070C0"/>
              </a:solidFill>
            </a:endParaRPr>
          </a:p>
        </p:txBody>
      </p:sp>
      <p:sp>
        <p:nvSpPr>
          <p:cNvPr id="12" name="TextBox 11"/>
          <p:cNvSpPr txBox="1"/>
          <p:nvPr/>
        </p:nvSpPr>
        <p:spPr>
          <a:xfrm>
            <a:off x="7109460" y="3802856"/>
            <a:ext cx="2034540" cy="923330"/>
          </a:xfrm>
          <a:prstGeom prst="rect">
            <a:avLst/>
          </a:prstGeom>
          <a:noFill/>
        </p:spPr>
        <p:txBody>
          <a:bodyPr wrap="square" rtlCol="0">
            <a:spAutoFit/>
          </a:bodyPr>
          <a:lstStyle/>
          <a:p>
            <a:r>
              <a:rPr lang="en-US" dirty="0" smtClean="0">
                <a:solidFill>
                  <a:srgbClr val="0070C0"/>
                </a:solidFill>
              </a:rPr>
              <a:t>0000 UTC 24 June to</a:t>
            </a:r>
          </a:p>
          <a:p>
            <a:r>
              <a:rPr lang="en-US" dirty="0" smtClean="0">
                <a:solidFill>
                  <a:srgbClr val="0070C0"/>
                </a:solidFill>
              </a:rPr>
              <a:t>0600 UTC 24 June</a:t>
            </a:r>
            <a:endParaRPr lang="en-US" dirty="0">
              <a:solidFill>
                <a:srgbClr val="0070C0"/>
              </a:solidFill>
            </a:endParaRPr>
          </a:p>
        </p:txBody>
      </p:sp>
      <p:sp>
        <p:nvSpPr>
          <p:cNvPr id="13" name="TextBox 12"/>
          <p:cNvSpPr txBox="1"/>
          <p:nvPr/>
        </p:nvSpPr>
        <p:spPr>
          <a:xfrm>
            <a:off x="7086600" y="5410200"/>
            <a:ext cx="2034540" cy="923330"/>
          </a:xfrm>
          <a:prstGeom prst="rect">
            <a:avLst/>
          </a:prstGeom>
          <a:noFill/>
        </p:spPr>
        <p:txBody>
          <a:bodyPr wrap="square" rtlCol="0">
            <a:spAutoFit/>
          </a:bodyPr>
          <a:lstStyle/>
          <a:p>
            <a:r>
              <a:rPr lang="en-US" dirty="0" smtClean="0">
                <a:solidFill>
                  <a:srgbClr val="0070C0"/>
                </a:solidFill>
              </a:rPr>
              <a:t>0600 UTC 24 June to</a:t>
            </a:r>
          </a:p>
          <a:p>
            <a:r>
              <a:rPr lang="en-US" dirty="0" smtClean="0">
                <a:solidFill>
                  <a:srgbClr val="0070C0"/>
                </a:solidFill>
              </a:rPr>
              <a:t>1200 UTC 24 June</a:t>
            </a:r>
            <a:endParaRPr lang="en-US" dirty="0">
              <a:solidFill>
                <a:srgbClr val="0070C0"/>
              </a:solidFill>
            </a:endParaRPr>
          </a:p>
        </p:txBody>
      </p:sp>
    </p:spTree>
    <p:extLst>
      <p:ext uri="{BB962C8B-B14F-4D97-AF65-F5344CB8AC3E}">
        <p14:creationId xmlns:p14="http://schemas.microsoft.com/office/powerpoint/2010/main" val="1654696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70C0"/>
                </a:solidFill>
              </a:rPr>
              <a:t>Experimental design</a:t>
            </a:r>
            <a:endParaRPr lang="en-US" dirty="0"/>
          </a:p>
        </p:txBody>
      </p:sp>
      <p:sp>
        <p:nvSpPr>
          <p:cNvPr id="5" name="TextBox 4"/>
          <p:cNvSpPr txBox="1"/>
          <p:nvPr/>
        </p:nvSpPr>
        <p:spPr>
          <a:xfrm>
            <a:off x="148230" y="1295400"/>
            <a:ext cx="4652370" cy="1815882"/>
          </a:xfrm>
          <a:prstGeom prst="rect">
            <a:avLst/>
          </a:prstGeom>
          <a:noFill/>
          <a:ln>
            <a:solidFill>
              <a:srgbClr val="4F81BD"/>
            </a:solidFill>
          </a:ln>
          <a:effectLst/>
        </p:spPr>
        <p:txBody>
          <a:bodyPr wrap="square" rtlCol="0">
            <a:spAutoFit/>
          </a:bodyPr>
          <a:lstStyle/>
          <a:p>
            <a:r>
              <a:rPr lang="en-US" sz="1600" dirty="0" smtClean="0">
                <a:solidFill>
                  <a:srgbClr val="FF0000"/>
                </a:solidFill>
                <a:cs typeface="Arial" pitchFamily="34" charset="0"/>
              </a:rPr>
              <a:t>GSI-DTC</a:t>
            </a:r>
            <a:r>
              <a:rPr lang="zh-CN" altLang="en-US" sz="1600" dirty="0" smtClean="0">
                <a:solidFill>
                  <a:srgbClr val="FF0000"/>
                </a:solidFill>
                <a:cs typeface="Arial" pitchFamily="34" charset="0"/>
              </a:rPr>
              <a:t> </a:t>
            </a:r>
            <a:r>
              <a:rPr lang="en-US" altLang="zh-CN" sz="1600" dirty="0" smtClean="0">
                <a:solidFill>
                  <a:prstClr val="black"/>
                </a:solidFill>
                <a:cs typeface="Arial" pitchFamily="34" charset="0"/>
              </a:rPr>
              <a:t>v3.6: </a:t>
            </a:r>
          </a:p>
          <a:p>
            <a:pPr marL="285750" indent="-285750">
              <a:buFont typeface="Arial" panose="020B0604020202020204" pitchFamily="34" charset="0"/>
              <a:buChar char="•"/>
            </a:pPr>
            <a:r>
              <a:rPr lang="en-US" altLang="zh-CN" sz="1600" dirty="0" smtClean="0">
                <a:solidFill>
                  <a:prstClr val="black"/>
                </a:solidFill>
                <a:cs typeface="Arial" pitchFamily="34" charset="0"/>
              </a:rPr>
              <a:t>Background field: NCEP global final analysis</a:t>
            </a:r>
          </a:p>
          <a:p>
            <a:pPr marL="285750" indent="-285750">
              <a:buFont typeface="Arial" panose="020B0604020202020204" pitchFamily="34" charset="0"/>
              <a:buChar char="•"/>
            </a:pPr>
            <a:r>
              <a:rPr lang="en-US" altLang="zh-CN" sz="1600" dirty="0" smtClean="0">
                <a:solidFill>
                  <a:prstClr val="black"/>
                </a:solidFill>
                <a:cs typeface="Arial" pitchFamily="34" charset="0"/>
              </a:rPr>
              <a:t>Data thinning: 60-km</a:t>
            </a:r>
          </a:p>
          <a:p>
            <a:pPr marL="285750" indent="-285750">
              <a:buFont typeface="Arial" panose="020B0604020202020204" pitchFamily="34" charset="0"/>
              <a:buChar char="•"/>
            </a:pPr>
            <a:r>
              <a:rPr lang="en-US" altLang="zh-CN" sz="1600" dirty="0" smtClean="0">
                <a:solidFill>
                  <a:prstClr val="black"/>
                </a:solidFill>
                <a:cs typeface="Arial" pitchFamily="34" charset="0"/>
              </a:rPr>
              <a:t>Background and observation error: global model</a:t>
            </a:r>
          </a:p>
          <a:p>
            <a:pPr marL="285750" indent="-285750">
              <a:buFont typeface="Arial" panose="020B0604020202020204" pitchFamily="34" charset="0"/>
              <a:buChar char="•"/>
            </a:pPr>
            <a:r>
              <a:rPr lang="en-US" altLang="zh-CN" sz="1600" dirty="0" smtClean="0">
                <a:solidFill>
                  <a:prstClr val="black"/>
                </a:solidFill>
                <a:cs typeface="Arial" pitchFamily="34" charset="0"/>
              </a:rPr>
              <a:t>Satellite bias correction: enhanced bias correction method</a:t>
            </a:r>
          </a:p>
          <a:p>
            <a:pPr marL="285750" indent="-285750">
              <a:buFont typeface="Arial" panose="020B0604020202020204" pitchFamily="34" charset="0"/>
              <a:buChar char="•"/>
            </a:pPr>
            <a:r>
              <a:rPr lang="en-US" altLang="zh-CN" sz="1600" dirty="0" smtClean="0">
                <a:solidFill>
                  <a:prstClr val="black"/>
                </a:solidFill>
                <a:cs typeface="Arial" pitchFamily="34" charset="0"/>
              </a:rPr>
              <a:t>Assimilated window: 3-hour</a:t>
            </a:r>
          </a:p>
        </p:txBody>
      </p:sp>
      <p:sp>
        <p:nvSpPr>
          <p:cNvPr id="6" name="Rectangle 5"/>
          <p:cNvSpPr/>
          <p:nvPr/>
        </p:nvSpPr>
        <p:spPr>
          <a:xfrm>
            <a:off x="4876800" y="1295400"/>
            <a:ext cx="4191000" cy="1846659"/>
          </a:xfrm>
          <a:prstGeom prst="rect">
            <a:avLst/>
          </a:prstGeom>
          <a:ln>
            <a:solidFill>
              <a:schemeClr val="accent1"/>
            </a:solidFill>
          </a:ln>
        </p:spPr>
        <p:txBody>
          <a:bodyPr wrap="square">
            <a:spAutoFit/>
          </a:bodyPr>
          <a:lstStyle/>
          <a:p>
            <a:r>
              <a:rPr lang="en-US" altLang="zh-CN" sz="1600" dirty="0">
                <a:solidFill>
                  <a:srgbClr val="FF0000"/>
                </a:solidFill>
                <a:cs typeface="Arial" pitchFamily="34" charset="0"/>
              </a:rPr>
              <a:t>Assimilated data: </a:t>
            </a:r>
          </a:p>
          <a:p>
            <a:pPr marL="285750" indent="-285750">
              <a:buFont typeface="Arial" panose="020B0604020202020204" pitchFamily="34" charset="0"/>
              <a:buChar char="•"/>
            </a:pPr>
            <a:r>
              <a:rPr lang="en-US" altLang="zh-CN" sz="1600" dirty="0" err="1">
                <a:solidFill>
                  <a:prstClr val="black"/>
                </a:solidFill>
                <a:cs typeface="Arial" pitchFamily="34" charset="0"/>
              </a:rPr>
              <a:t>PrepBUFR</a:t>
            </a:r>
            <a:r>
              <a:rPr lang="en-US" altLang="zh-CN" sz="1600" dirty="0">
                <a:solidFill>
                  <a:prstClr val="black"/>
                </a:solidFill>
                <a:cs typeface="Arial" pitchFamily="34" charset="0"/>
              </a:rPr>
              <a:t> </a:t>
            </a:r>
          </a:p>
          <a:p>
            <a:pPr marL="285750" indent="-285750">
              <a:buFont typeface="Arial" panose="020B0604020202020204" pitchFamily="34" charset="0"/>
              <a:buChar char="•"/>
            </a:pPr>
            <a:r>
              <a:rPr lang="en-US" altLang="zh-CN" sz="1600" dirty="0">
                <a:solidFill>
                  <a:prstClr val="black"/>
                </a:solidFill>
                <a:cs typeface="Arial" pitchFamily="34" charset="0"/>
              </a:rPr>
              <a:t>AMSU-A onboard NOAA-15, 18, 19, </a:t>
            </a:r>
            <a:r>
              <a:rPr lang="en-US" altLang="zh-CN" sz="1600" dirty="0" err="1">
                <a:solidFill>
                  <a:prstClr val="black"/>
                </a:solidFill>
                <a:cs typeface="Arial" pitchFamily="34" charset="0"/>
              </a:rPr>
              <a:t>Metop</a:t>
            </a:r>
            <a:r>
              <a:rPr lang="en-US" altLang="zh-CN" sz="1600" dirty="0">
                <a:solidFill>
                  <a:prstClr val="black"/>
                </a:solidFill>
                <a:cs typeface="Arial" pitchFamily="34" charset="0"/>
              </a:rPr>
              <a:t>-A, and </a:t>
            </a:r>
            <a:r>
              <a:rPr lang="en-US" altLang="zh-CN" sz="1600" dirty="0" err="1">
                <a:solidFill>
                  <a:prstClr val="black"/>
                </a:solidFill>
                <a:cs typeface="Arial" pitchFamily="34" charset="0"/>
              </a:rPr>
              <a:t>Metop</a:t>
            </a:r>
            <a:r>
              <a:rPr lang="en-US" altLang="zh-CN" sz="1600" dirty="0">
                <a:solidFill>
                  <a:prstClr val="black"/>
                </a:solidFill>
                <a:cs typeface="Arial" pitchFamily="34" charset="0"/>
              </a:rPr>
              <a:t>-B</a:t>
            </a:r>
          </a:p>
          <a:p>
            <a:pPr marL="285750" indent="-285750">
              <a:buFont typeface="Arial" panose="020B0604020202020204" pitchFamily="34" charset="0"/>
              <a:buChar char="•"/>
            </a:pPr>
            <a:r>
              <a:rPr lang="en-US" altLang="zh-CN" sz="1600" dirty="0">
                <a:solidFill>
                  <a:prstClr val="black"/>
                </a:solidFill>
                <a:cs typeface="Arial" pitchFamily="34" charset="0"/>
              </a:rPr>
              <a:t>ATMS onboard Suomi-NPP</a:t>
            </a:r>
          </a:p>
          <a:p>
            <a:pPr marL="285750" indent="-285750">
              <a:buFont typeface="Arial" panose="020B0604020202020204" pitchFamily="34" charset="0"/>
              <a:buChar char="•"/>
            </a:pPr>
            <a:r>
              <a:rPr lang="en-US" altLang="zh-CN" sz="1600" dirty="0">
                <a:solidFill>
                  <a:prstClr val="black"/>
                </a:solidFill>
                <a:cs typeface="Arial" pitchFamily="34" charset="0"/>
              </a:rPr>
              <a:t>CrIS onboard Suomi-NPP</a:t>
            </a:r>
          </a:p>
          <a:p>
            <a:pPr marL="285750" indent="-285750">
              <a:buFont typeface="Arial" panose="020B0604020202020204" pitchFamily="34" charset="0"/>
              <a:buChar char="•"/>
            </a:pPr>
            <a:r>
              <a:rPr lang="en-US" altLang="zh-CN" sz="1600" dirty="0">
                <a:solidFill>
                  <a:prstClr val="black"/>
                </a:solidFill>
                <a:cs typeface="Arial" pitchFamily="34" charset="0"/>
              </a:rPr>
              <a:t>IASI onboard </a:t>
            </a:r>
            <a:r>
              <a:rPr lang="en-US" altLang="zh-CN" sz="1600" dirty="0" err="1">
                <a:solidFill>
                  <a:prstClr val="black"/>
                </a:solidFill>
                <a:cs typeface="Arial" pitchFamily="34" charset="0"/>
              </a:rPr>
              <a:t>Metop</a:t>
            </a:r>
            <a:r>
              <a:rPr lang="en-US" altLang="zh-CN" sz="1600" dirty="0">
                <a:solidFill>
                  <a:prstClr val="black"/>
                </a:solidFill>
                <a:cs typeface="Arial" pitchFamily="34" charset="0"/>
              </a:rPr>
              <a:t>-A and </a:t>
            </a:r>
            <a:r>
              <a:rPr lang="en-US" altLang="zh-CN" sz="1600" dirty="0" err="1">
                <a:solidFill>
                  <a:prstClr val="black"/>
                </a:solidFill>
                <a:cs typeface="Arial" pitchFamily="34" charset="0"/>
              </a:rPr>
              <a:t>Metop</a:t>
            </a:r>
            <a:r>
              <a:rPr lang="en-US" altLang="zh-CN" sz="1600" dirty="0">
                <a:solidFill>
                  <a:prstClr val="black"/>
                </a:solidFill>
                <a:cs typeface="Arial" pitchFamily="34" charset="0"/>
              </a:rPr>
              <a:t>-B </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86330" y="3505200"/>
            <a:ext cx="5715000" cy="3124200"/>
          </a:xfrm>
          <a:prstGeom prst="rect">
            <a:avLst/>
          </a:prstGeom>
        </p:spPr>
      </p:pic>
      <p:sp>
        <p:nvSpPr>
          <p:cNvPr id="8" name="TextBox 7"/>
          <p:cNvSpPr txBox="1"/>
          <p:nvPr/>
        </p:nvSpPr>
        <p:spPr>
          <a:xfrm>
            <a:off x="609600" y="3320534"/>
            <a:ext cx="2667000" cy="369332"/>
          </a:xfrm>
          <a:prstGeom prst="rect">
            <a:avLst/>
          </a:prstGeom>
          <a:noFill/>
        </p:spPr>
        <p:txBody>
          <a:bodyPr wrap="square" rtlCol="0">
            <a:spAutoFit/>
          </a:bodyPr>
          <a:lstStyle/>
          <a:p>
            <a:r>
              <a:rPr lang="en-US" dirty="0" smtClean="0">
                <a:solidFill>
                  <a:prstClr val="black"/>
                </a:solidFill>
              </a:rPr>
              <a:t>Experiments</a:t>
            </a:r>
            <a:endParaRPr lang="en-US" dirty="0">
              <a:solidFill>
                <a:prstClr val="black"/>
              </a:solidFill>
            </a:endParaRPr>
          </a:p>
        </p:txBody>
      </p:sp>
      <p:sp>
        <p:nvSpPr>
          <p:cNvPr id="9" name="Rectangle 8"/>
          <p:cNvSpPr/>
          <p:nvPr/>
        </p:nvSpPr>
        <p:spPr>
          <a:xfrm>
            <a:off x="5105400" y="4143970"/>
            <a:ext cx="3924300" cy="1846659"/>
          </a:xfrm>
          <a:prstGeom prst="rect">
            <a:avLst/>
          </a:prstGeom>
        </p:spPr>
        <p:txBody>
          <a:bodyPr wrap="square">
            <a:spAutoFit/>
          </a:bodyPr>
          <a:lstStyle/>
          <a:p>
            <a:r>
              <a:rPr lang="en-US" dirty="0">
                <a:solidFill>
                  <a:prstClr val="black"/>
                </a:solidFill>
              </a:rPr>
              <a:t>The </a:t>
            </a:r>
            <a:r>
              <a:rPr lang="en-US" sz="1600" dirty="0">
                <a:solidFill>
                  <a:prstClr val="black"/>
                </a:solidFill>
                <a:ea typeface="宋体"/>
                <a:cs typeface="Arial" pitchFamily="34" charset="0"/>
              </a:rPr>
              <a:t>assimilation time is at </a:t>
            </a:r>
            <a:r>
              <a:rPr lang="en-US" sz="1600" dirty="0">
                <a:solidFill>
                  <a:srgbClr val="00B050"/>
                </a:solidFill>
                <a:ea typeface="宋体"/>
                <a:cs typeface="Arial" pitchFamily="34" charset="0"/>
              </a:rPr>
              <a:t>23 21 z</a:t>
            </a:r>
          </a:p>
          <a:p>
            <a:r>
              <a:rPr lang="en-US" sz="1600" dirty="0">
                <a:solidFill>
                  <a:prstClr val="black"/>
                </a:solidFill>
                <a:ea typeface="宋体"/>
                <a:cs typeface="Arial" pitchFamily="34" charset="0"/>
              </a:rPr>
              <a:t>The background field time is at </a:t>
            </a:r>
            <a:r>
              <a:rPr lang="en-US" sz="1600" dirty="0">
                <a:solidFill>
                  <a:srgbClr val="00B050"/>
                </a:solidFill>
                <a:ea typeface="宋体"/>
                <a:cs typeface="Arial" pitchFamily="34" charset="0"/>
              </a:rPr>
              <a:t>23 18 z</a:t>
            </a:r>
          </a:p>
          <a:p>
            <a:r>
              <a:rPr lang="en-US" sz="1600" dirty="0">
                <a:solidFill>
                  <a:prstClr val="black"/>
                </a:solidFill>
                <a:ea typeface="宋体"/>
                <a:cs typeface="Arial" pitchFamily="34" charset="0"/>
              </a:rPr>
              <a:t>The available data are from </a:t>
            </a:r>
            <a:endParaRPr lang="en-US" sz="1600" dirty="0" smtClean="0">
              <a:solidFill>
                <a:prstClr val="black"/>
              </a:solidFill>
              <a:ea typeface="宋体"/>
              <a:cs typeface="Arial" pitchFamily="34" charset="0"/>
            </a:endParaRPr>
          </a:p>
          <a:p>
            <a:pPr marL="285750" indent="-285750">
              <a:buFont typeface="Arial" panose="020B0604020202020204" pitchFamily="34" charset="0"/>
              <a:buChar char="•"/>
            </a:pPr>
            <a:r>
              <a:rPr lang="en-US" sz="1600" dirty="0" smtClean="0">
                <a:solidFill>
                  <a:srgbClr val="0070C0"/>
                </a:solidFill>
                <a:ea typeface="宋体"/>
                <a:cs typeface="Arial" pitchFamily="34" charset="0"/>
              </a:rPr>
              <a:t>3-hour latency</a:t>
            </a:r>
            <a:r>
              <a:rPr lang="en-US" sz="1600" dirty="0" smtClean="0">
                <a:solidFill>
                  <a:prstClr val="black"/>
                </a:solidFill>
                <a:ea typeface="宋体"/>
                <a:cs typeface="Arial" pitchFamily="34" charset="0"/>
              </a:rPr>
              <a:t>    </a:t>
            </a:r>
            <a:r>
              <a:rPr lang="en-US" sz="1600" dirty="0">
                <a:solidFill>
                  <a:prstClr val="black"/>
                </a:solidFill>
                <a:ea typeface="宋体"/>
                <a:cs typeface="Arial" pitchFamily="34" charset="0"/>
              </a:rPr>
              <a:t>23 15 z --- 23 18 </a:t>
            </a:r>
            <a:r>
              <a:rPr lang="en-US" sz="1600" dirty="0" smtClean="0">
                <a:solidFill>
                  <a:prstClr val="black"/>
                </a:solidFill>
                <a:ea typeface="宋体"/>
                <a:cs typeface="Arial" pitchFamily="34" charset="0"/>
              </a:rPr>
              <a:t>z</a:t>
            </a:r>
          </a:p>
          <a:p>
            <a:pPr marL="285750" indent="-285750">
              <a:buFont typeface="Arial" panose="020B0604020202020204" pitchFamily="34" charset="0"/>
              <a:buChar char="•"/>
            </a:pPr>
            <a:r>
              <a:rPr lang="en-US" sz="1600" dirty="0" smtClean="0">
                <a:solidFill>
                  <a:srgbClr val="0070C0"/>
                </a:solidFill>
                <a:ea typeface="宋体"/>
                <a:cs typeface="Arial" pitchFamily="34" charset="0"/>
              </a:rPr>
              <a:t>2-hour  latency  </a:t>
            </a:r>
            <a:r>
              <a:rPr lang="en-US" sz="1600" dirty="0">
                <a:solidFill>
                  <a:prstClr val="black"/>
                </a:solidFill>
                <a:ea typeface="宋体"/>
                <a:cs typeface="Arial" pitchFamily="34" charset="0"/>
              </a:rPr>
              <a:t>23 15 z --- 23 19 </a:t>
            </a:r>
            <a:r>
              <a:rPr lang="en-US" sz="1600" dirty="0" smtClean="0">
                <a:solidFill>
                  <a:prstClr val="black"/>
                </a:solidFill>
                <a:ea typeface="宋体"/>
                <a:cs typeface="Arial" pitchFamily="34" charset="0"/>
              </a:rPr>
              <a:t>z</a:t>
            </a:r>
          </a:p>
          <a:p>
            <a:pPr marL="285750" indent="-285750">
              <a:buFont typeface="Arial" panose="020B0604020202020204" pitchFamily="34" charset="0"/>
              <a:buChar char="•"/>
            </a:pPr>
            <a:r>
              <a:rPr lang="en-US" sz="1600" dirty="0" smtClean="0">
                <a:solidFill>
                  <a:srgbClr val="0070C0"/>
                </a:solidFill>
                <a:ea typeface="宋体"/>
                <a:cs typeface="Arial" pitchFamily="34" charset="0"/>
              </a:rPr>
              <a:t>1-hour   latency  </a:t>
            </a:r>
            <a:r>
              <a:rPr lang="en-US" sz="1600" dirty="0">
                <a:solidFill>
                  <a:prstClr val="black"/>
                </a:solidFill>
                <a:ea typeface="宋体"/>
                <a:cs typeface="Arial" pitchFamily="34" charset="0"/>
              </a:rPr>
              <a:t>23  15 z --- 23 20 </a:t>
            </a:r>
            <a:r>
              <a:rPr lang="en-US" sz="1600" dirty="0" smtClean="0">
                <a:solidFill>
                  <a:prstClr val="black"/>
                </a:solidFill>
                <a:ea typeface="宋体"/>
                <a:cs typeface="Arial" pitchFamily="34" charset="0"/>
              </a:rPr>
              <a:t>z</a:t>
            </a:r>
          </a:p>
          <a:p>
            <a:pPr marL="285750" indent="-285750">
              <a:buFont typeface="Arial" panose="020B0604020202020204" pitchFamily="34" charset="0"/>
              <a:buChar char="•"/>
            </a:pPr>
            <a:r>
              <a:rPr lang="en-US" sz="1600" dirty="0" smtClean="0">
                <a:solidFill>
                  <a:srgbClr val="0070C0"/>
                </a:solidFill>
                <a:ea typeface="宋体"/>
                <a:cs typeface="Arial" pitchFamily="34" charset="0"/>
              </a:rPr>
              <a:t>No latency     </a:t>
            </a:r>
            <a:r>
              <a:rPr lang="en-US" sz="1600" dirty="0">
                <a:solidFill>
                  <a:prstClr val="black"/>
                </a:solidFill>
                <a:ea typeface="宋体"/>
                <a:cs typeface="Arial" pitchFamily="34" charset="0"/>
              </a:rPr>
              <a:t>23 15 z --- 23 21 z</a:t>
            </a:r>
          </a:p>
        </p:txBody>
      </p:sp>
    </p:spTree>
    <p:extLst>
      <p:ext uri="{BB962C8B-B14F-4D97-AF65-F5344CB8AC3E}">
        <p14:creationId xmlns:p14="http://schemas.microsoft.com/office/powerpoint/2010/main" val="4230417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Impacts on assimilated </a:t>
            </a:r>
            <a:r>
              <a:rPr lang="en-US" b="1" dirty="0" smtClean="0">
                <a:solidFill>
                  <a:srgbClr val="0070C0"/>
                </a:solidFill>
              </a:rPr>
              <a:t>LEO data</a:t>
            </a:r>
            <a:endParaRPr lang="en-US" b="1" dirty="0">
              <a:solidFill>
                <a:srgbClr val="0070C0"/>
              </a:solidFill>
            </a:endParaRPr>
          </a:p>
        </p:txBody>
      </p:sp>
      <p:sp>
        <p:nvSpPr>
          <p:cNvPr id="3" name="Content Placeholder 2"/>
          <p:cNvSpPr>
            <a:spLocks noGrp="1"/>
          </p:cNvSpPr>
          <p:nvPr>
            <p:ph idx="1"/>
          </p:nvPr>
        </p:nvSpPr>
        <p:spPr>
          <a:xfrm>
            <a:off x="457200" y="1600201"/>
            <a:ext cx="8229600" cy="3048000"/>
          </a:xfrm>
        </p:spPr>
        <p:txBody>
          <a:bodyPr>
            <a:normAutofit/>
          </a:bodyPr>
          <a:lstStyle/>
          <a:p>
            <a:r>
              <a:rPr lang="en-US" sz="2400" dirty="0" smtClean="0"/>
              <a:t>The data coverages of each satellite are directly affected by the different data latency. </a:t>
            </a:r>
          </a:p>
          <a:p>
            <a:endParaRPr lang="en-US" sz="2400" dirty="0" smtClean="0"/>
          </a:p>
          <a:p>
            <a:r>
              <a:rPr lang="en-US" sz="2400" dirty="0" smtClean="0"/>
              <a:t>The following slides give some examples to show the data coverages of </a:t>
            </a:r>
            <a:r>
              <a:rPr lang="en-US" sz="2400" dirty="0" smtClean="0">
                <a:solidFill>
                  <a:srgbClr val="0000CC"/>
                </a:solidFill>
              </a:rPr>
              <a:t>AMSU-A, ATMS, CrIS and IASI </a:t>
            </a:r>
            <a:r>
              <a:rPr lang="en-US" sz="2400" dirty="0" smtClean="0"/>
              <a:t>from 3-hour latency, 2-hour latency, 1-hour latency and no latency.</a:t>
            </a:r>
          </a:p>
          <a:p>
            <a:pPr marL="0" indent="0">
              <a:buNone/>
            </a:pPr>
            <a:endParaRPr lang="en-US" sz="2400" dirty="0"/>
          </a:p>
        </p:txBody>
      </p:sp>
    </p:spTree>
    <p:extLst>
      <p:ext uri="{BB962C8B-B14F-4D97-AF65-F5344CB8AC3E}">
        <p14:creationId xmlns:p14="http://schemas.microsoft.com/office/powerpoint/2010/main" val="654584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TotalTime>
  <Words>1587</Words>
  <Application>Microsoft Office PowerPoint</Application>
  <PresentationFormat>On-screen Show (4:3)</PresentationFormat>
  <Paragraphs>305</Paragraphs>
  <Slides>36</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ＭＳ Ｐゴシック</vt:lpstr>
      <vt:lpstr>SimSun</vt:lpstr>
      <vt:lpstr>SimSun</vt:lpstr>
      <vt:lpstr>Arial</vt:lpstr>
      <vt:lpstr>Calibri</vt:lpstr>
      <vt:lpstr>Cambria Math</vt:lpstr>
      <vt:lpstr>Courier New</vt:lpstr>
      <vt:lpstr>Times New Roman</vt:lpstr>
      <vt:lpstr>Wingdings</vt:lpstr>
      <vt:lpstr>Office Theme</vt:lpstr>
      <vt:lpstr>9_Office Theme</vt:lpstr>
      <vt:lpstr>5_Office Theme</vt:lpstr>
      <vt:lpstr>1_Office Theme</vt:lpstr>
      <vt:lpstr>PowerPoint Presentation</vt:lpstr>
      <vt:lpstr>Outline</vt:lpstr>
      <vt:lpstr>1. Motivation</vt:lpstr>
      <vt:lpstr>2. Latency impact from polar orbit satellite on local severe storm (LSS) forecast  </vt:lpstr>
      <vt:lpstr>LSS case description</vt:lpstr>
      <vt:lpstr>LSS case for impact study</vt:lpstr>
      <vt:lpstr>Experimental design</vt:lpstr>
      <vt:lpstr>Experimental design</vt:lpstr>
      <vt:lpstr>Impacts on assimilated LEO data</vt:lpstr>
      <vt:lpstr>PowerPoint Presentation</vt:lpstr>
      <vt:lpstr>PowerPoint Presentation</vt:lpstr>
      <vt:lpstr>PowerPoint Presentation</vt:lpstr>
      <vt:lpstr>PowerPoint Presentation</vt:lpstr>
      <vt:lpstr>PowerPoint Presentation</vt:lpstr>
      <vt:lpstr>Impacts on precipitation forecast</vt:lpstr>
      <vt:lpstr>PowerPoint Presentation</vt:lpstr>
      <vt:lpstr>PowerPoint Presentation</vt:lpstr>
      <vt:lpstr>PowerPoint Presentation</vt:lpstr>
      <vt:lpstr>PowerPoint Presentation</vt:lpstr>
      <vt:lpstr>Impacts on forecast fields</vt:lpstr>
      <vt:lpstr>PowerPoint Presentation</vt:lpstr>
      <vt:lpstr>Impacts on forecast fields</vt:lpstr>
      <vt:lpstr>Impacts on forecast fields</vt:lpstr>
      <vt:lpstr>3. Impacts on assimilated GEO data</vt:lpstr>
      <vt:lpstr>PowerPoint Presentation</vt:lpstr>
      <vt:lpstr>PowerPoint Presentation</vt:lpstr>
      <vt:lpstr>PowerPoint Presentation</vt:lpstr>
      <vt:lpstr>Experiments  Hurricane Harvey (2017) Case</vt:lpstr>
      <vt:lpstr>PowerPoint Presentation</vt:lpstr>
      <vt:lpstr>PowerPoint Presentation</vt:lpstr>
      <vt:lpstr>PowerPoint Presentation</vt:lpstr>
      <vt:lpstr>PowerPoint Presentation</vt:lpstr>
      <vt:lpstr>ABI rapid scan AMVs for three typical 2017 Hurricane cases with HWRF</vt:lpstr>
      <vt:lpstr>PowerPoint Presentation</vt:lpstr>
      <vt:lpstr>PowerPoint Presentation</vt:lpstr>
      <vt:lpstr>Summary</vt:lpstr>
    </vt:vector>
  </TitlesOfParts>
  <Company>SSEC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Irene AIRS sounding bias test</dc:title>
  <dc:creator>Jun Li</dc:creator>
  <cp:lastModifiedBy>Jun Li</cp:lastModifiedBy>
  <cp:revision>180</cp:revision>
  <dcterms:created xsi:type="dcterms:W3CDTF">2012-07-06T01:14:23Z</dcterms:created>
  <dcterms:modified xsi:type="dcterms:W3CDTF">2019-06-25T05:23:17Z</dcterms:modified>
</cp:coreProperties>
</file>